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68" r:id="rId14"/>
    <p:sldId id="273" r:id="rId15"/>
    <p:sldId id="26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C062B-C747-426F-958F-436B72302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CD9174-D29A-416A-A521-3C81CB12E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EF35FF-BAFA-449D-8AD8-3944AF5F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4C49E4-9A4B-4CA0-AED7-37B78E9B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49C408-B4CA-4A6D-953B-DFCE2628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2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1B942-4BF5-4A54-A5F7-5C921550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046126-97EF-40CD-A621-3C54EE414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275AD2-5CC3-4F2E-A910-7B458720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5AF575-9D07-4586-AF7D-14433E54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775DD-DE61-42BE-BBED-F4E6C406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B3A80C-CFE7-4E47-B350-522DC4CE3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AD22DF-772B-47C8-A82E-3BAE73E78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8ED98-D573-4CD1-B9EE-85309085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25CAA8-19BB-47B1-9498-9BED0919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61A1D9-F3F9-4BC5-9B32-E4383992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E0740-DCF0-499A-903A-84A5C2F5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42E1BF-8D1F-423B-9532-A41EBA9A1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A7BE6-5338-49A4-87AB-567CCFCA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F36FC-DF8F-44CA-9FFB-C66C0CF3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2708A-F415-437B-8400-26DEA17F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8CE71-15FD-4C95-976E-263775FB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EC7C57-1810-467A-987B-69DEC97A5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D1B946-FF9A-4644-9CC9-67A011E3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ECFC73-143E-4582-9472-C0933174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3CCD9C-195F-411D-8708-D316C4D1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3169D-752B-4269-9034-67FE7F28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17C256-8397-46EE-B3FF-EC576AECF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912A7F-8A57-4270-A125-CB822FC45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68EFFA-79B0-49B2-BA18-4C907E0D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E4ECEB-BCC1-46E7-A028-8905672E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4E7948-658B-40DF-816A-369C0406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D52A8-1181-4F48-9B6C-15E52D29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C44C9A-652D-44AD-9831-1EFA031F7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09BE7F-0FD9-472E-94E3-444B904A8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C94EF0-8010-4032-8D0E-5233207E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91EB5E-34AC-4073-BF79-F0F364F83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24CF51-8A47-4F06-9A81-190450F7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EDC035-C26E-47AE-AF10-15B29EF4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BE3A3C-5F89-4773-A030-54B2F1A5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6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AA318-5FF1-4C47-AA0F-C7FFB3A9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43A7AE-0B05-437B-B3AF-00D29D9E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803793-6FB1-4216-83B1-1246F117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C31A02-3260-4A2F-8580-B5678FAA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207D0F-0CB9-41EB-AFF2-C0283E99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ED066D-D822-4648-A380-022E34BC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B0E148-7B8C-43D8-8D01-C384983A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73072-F232-44EA-9CDB-D25294A0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D66C4-708F-437D-A3B4-2397D2427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84AE3E-50ED-418B-AD99-4484F2B13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8D2F4D-35AE-4780-97AF-E302EFDE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B2467E-3877-4692-BAB7-C570F337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E59EB3-6F67-4935-AC6F-1505C6CB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2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1B303-9E18-45C6-8C4C-443E3BF4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DD9C23-4142-44D4-BF34-F315DA571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C91DD-5F0D-446F-89A3-C33CD2631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555622-363E-4171-8710-277B2BDF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F0096D-74DA-4EBA-8AEE-E89DAF32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1FC462-A586-41E3-B89B-1C7294E9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C85DED-980C-4F28-8405-7BDDDA94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5FB92-98D5-4EB3-8390-82B03D99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C1469-41C0-4227-A935-989604771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1A89-160F-4B5E-9135-F150B9E4226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CAE1A7-1475-44F6-AA45-0834EAAA4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84EF6-667C-4E32-BDB9-0B7C318C2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1E75-6AD0-4D3E-969D-DB925F05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1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460F4-B8DF-453E-B184-36A22833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Γ. ΣΥΝΤΑΚΤΙΚΟΥ… ΤΕΧΝΑΣΜΑΤΑ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2C117D-E590-4C61-BE21-590D6248D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285" y="4541647"/>
            <a:ext cx="6105194" cy="68207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σελ. 43 – 48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D3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B06B1-E451-4109-AF10-D5B66151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Ασκήσεις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σελ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46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xmlns="" id="{A7DDFC96-2C9F-4278-B4DB-6672A5D32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74" t="20851" r="25357" b="14468"/>
          <a:stretch/>
        </p:blipFill>
        <p:spPr>
          <a:xfrm>
            <a:off x="3518898" y="532977"/>
            <a:ext cx="8329396" cy="56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3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5976B-24FD-4435-9D0D-9E6231FA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Ασκήσεις σελ. 47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7EF974-7CBC-4B9F-9DB5-51BF24B78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5" t="17621" r="19239" b="7854"/>
          <a:stretch/>
        </p:blipFill>
        <p:spPr>
          <a:xfrm>
            <a:off x="3497343" y="914402"/>
            <a:ext cx="8647522" cy="55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8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3151A-BE45-4148-8BDF-9FFB854B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Τετράδιο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Εργ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ασιών σελ.66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37D85E77-3CAD-49DF-A93F-BFA807348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6" t="14611" r="8725" b="13049"/>
          <a:stretch/>
        </p:blipFill>
        <p:spPr>
          <a:xfrm>
            <a:off x="661479" y="1421595"/>
            <a:ext cx="11210925" cy="52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6FE8174-E691-498C-85FF-846F81A49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2" t="26899" r="9970" b="32861"/>
          <a:stretch/>
        </p:blipFill>
        <p:spPr>
          <a:xfrm>
            <a:off x="3027969" y="48640"/>
            <a:ext cx="7403765" cy="1945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004542-03E9-498E-A7F1-B4D1D496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7" t="15744" r="24681" b="13901"/>
          <a:stretch/>
        </p:blipFill>
        <p:spPr>
          <a:xfrm>
            <a:off x="2797885" y="1945532"/>
            <a:ext cx="6863482" cy="49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9129" r="20564" b="31060"/>
          <a:stretch/>
        </p:blipFill>
        <p:spPr bwMode="auto">
          <a:xfrm>
            <a:off x="154694" y="706580"/>
            <a:ext cx="11871079" cy="516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073" y="16625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Σελ.47 άσκηση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3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24CD5-9FA7-45DC-B081-7DB069025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Σελ. 47 άσκηση 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600" b="1" dirty="0">
                <a:solidFill>
                  <a:srgbClr val="FFFFFF"/>
                </a:solidFill>
              </a:rPr>
              <a:t/>
            </a:r>
            <a:br>
              <a:rPr lang="el-GR" sz="2600" b="1" dirty="0">
                <a:solidFill>
                  <a:srgbClr val="FFFFFF"/>
                </a:solidFill>
              </a:rPr>
            </a:br>
            <a:r>
              <a:rPr lang="el-GR" sz="2600" b="1" dirty="0">
                <a:solidFill>
                  <a:srgbClr val="FFFFFF"/>
                </a:solidFill>
              </a:rPr>
              <a:t/>
            </a:r>
            <a:br>
              <a:rPr lang="el-GR" sz="2600" b="1" dirty="0">
                <a:solidFill>
                  <a:srgbClr val="FFFFFF"/>
                </a:solidFill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Αφού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παρα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τηρήσετε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γελοιογρ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αφία της επόμενης σελίδας, να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εντοπίσετε το υποκείμενο του ρήματος και το υποκείμενο του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απαρεμφάτου και να σημειώσετε πού έχουμε ταυτοπροσωπία και πού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ετεροπροσωπία.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8F05D508-C90E-4252-9415-48C93E80D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99" t="18583" r="19175" b="11489"/>
          <a:stretch/>
        </p:blipFill>
        <p:spPr>
          <a:xfrm>
            <a:off x="4732649" y="1243721"/>
            <a:ext cx="7446385" cy="44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6" y="88025"/>
            <a:ext cx="11291456" cy="1325563"/>
          </a:xfrm>
        </p:spPr>
        <p:txBody>
          <a:bodyPr>
            <a:noAutofit/>
          </a:bodyPr>
          <a:lstStyle/>
          <a:p>
            <a:r>
              <a:rPr lang="el-GR" sz="3400" dirty="0" smtClean="0"/>
              <a:t>Να χαρακτηρίσετε τα Απαρέμφατα </a:t>
            </a:r>
            <a:r>
              <a:rPr lang="el-GR" sz="3400" dirty="0" smtClean="0">
                <a:solidFill>
                  <a:srgbClr val="FF0000"/>
                </a:solidFill>
              </a:rPr>
              <a:t>(Ειδικά –Τελικά</a:t>
            </a:r>
            <a:r>
              <a:rPr lang="el-GR" sz="3400" dirty="0" smtClean="0">
                <a:solidFill>
                  <a:srgbClr val="FF0000"/>
                </a:solidFill>
              </a:rPr>
              <a:t>)</a:t>
            </a:r>
            <a:r>
              <a:rPr lang="en-US" sz="3400" dirty="0" smtClean="0">
                <a:solidFill>
                  <a:srgbClr val="FF0000"/>
                </a:solidFill>
              </a:rPr>
              <a:t>. </a:t>
            </a:r>
            <a:r>
              <a:rPr lang="el-GR" sz="3400" dirty="0" smtClean="0"/>
              <a:t>Μετά να αναγνωρίσετε τη</a:t>
            </a:r>
            <a:r>
              <a:rPr lang="el-GR" sz="3400" dirty="0" smtClean="0">
                <a:solidFill>
                  <a:srgbClr val="FF0000"/>
                </a:solidFill>
              </a:rPr>
              <a:t> Σύνταξη του Απαρεμφάτου (Ταυτοπροσωπία – Ετεροπροσωπία)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773399"/>
            <a:ext cx="10952018" cy="4916199"/>
          </a:xfrm>
        </p:spPr>
        <p:txBody>
          <a:bodyPr>
            <a:normAutofit lnSpcReduction="10000"/>
          </a:bodyPr>
          <a:lstStyle/>
          <a:p>
            <a:r>
              <a:rPr lang="el-GR" dirty="0" err="1" smtClean="0"/>
              <a:t>Νομίζομεν</a:t>
            </a:r>
            <a:r>
              <a:rPr lang="el-GR" dirty="0" smtClean="0"/>
              <a:t> </a:t>
            </a:r>
            <a:r>
              <a:rPr lang="el-GR" dirty="0" err="1" smtClean="0"/>
              <a:t>ὑμᾶς</a:t>
            </a:r>
            <a:r>
              <a:rPr lang="el-GR" dirty="0" smtClean="0"/>
              <a:t> πιστούς φίλους </a:t>
            </a:r>
            <a:r>
              <a:rPr lang="el-GR" dirty="0" err="1" smtClean="0"/>
              <a:t>εἶναι</a:t>
            </a:r>
            <a:endParaRPr lang="el-GR" dirty="0" smtClean="0"/>
          </a:p>
          <a:p>
            <a:r>
              <a:rPr lang="el-GR" dirty="0" err="1" smtClean="0"/>
              <a:t>Κῦρος</a:t>
            </a:r>
            <a:r>
              <a:rPr lang="el-GR" dirty="0" smtClean="0"/>
              <a:t> παραγγέλλει </a:t>
            </a:r>
            <a:r>
              <a:rPr lang="el-GR" dirty="0" err="1" smtClean="0"/>
              <a:t>τῶ</a:t>
            </a:r>
            <a:r>
              <a:rPr lang="el-GR" dirty="0" smtClean="0"/>
              <a:t> </a:t>
            </a:r>
            <a:r>
              <a:rPr lang="el-GR" dirty="0" err="1" smtClean="0"/>
              <a:t>Κλεάρχῳ</a:t>
            </a:r>
            <a:r>
              <a:rPr lang="el-GR" dirty="0" smtClean="0"/>
              <a:t> </a:t>
            </a:r>
            <a:r>
              <a:rPr lang="el-GR" dirty="0" err="1" smtClean="0"/>
              <a:t>ἥκειν</a:t>
            </a:r>
            <a:endParaRPr lang="el-GR" dirty="0" smtClean="0"/>
          </a:p>
          <a:p>
            <a:r>
              <a:rPr lang="el-GR" dirty="0" err="1" smtClean="0"/>
              <a:t>Ἔλεγον</a:t>
            </a:r>
            <a:r>
              <a:rPr lang="el-GR" dirty="0" smtClean="0"/>
              <a:t> </a:t>
            </a:r>
            <a:r>
              <a:rPr lang="el-GR" dirty="0" err="1" smtClean="0"/>
              <a:t>Κῦρον</a:t>
            </a:r>
            <a:r>
              <a:rPr lang="el-GR" dirty="0" smtClean="0"/>
              <a:t> </a:t>
            </a:r>
            <a:r>
              <a:rPr lang="el-GR" dirty="0" err="1" smtClean="0"/>
              <a:t>ἄριστον</a:t>
            </a:r>
            <a:r>
              <a:rPr lang="el-GR" dirty="0" smtClean="0"/>
              <a:t> </a:t>
            </a:r>
            <a:r>
              <a:rPr lang="el-GR" dirty="0" err="1" smtClean="0"/>
              <a:t>ἄρχοντα</a:t>
            </a:r>
            <a:r>
              <a:rPr lang="el-GR" dirty="0" smtClean="0"/>
              <a:t> γενέσθαι</a:t>
            </a:r>
          </a:p>
          <a:p>
            <a:r>
              <a:rPr lang="el-GR" dirty="0" err="1" smtClean="0"/>
              <a:t>Εἶπον</a:t>
            </a:r>
            <a:r>
              <a:rPr lang="el-GR" dirty="0" smtClean="0"/>
              <a:t> </a:t>
            </a:r>
            <a:r>
              <a:rPr lang="el-GR" dirty="0" err="1" smtClean="0"/>
              <a:t>οἱ</a:t>
            </a:r>
            <a:r>
              <a:rPr lang="el-GR" dirty="0" smtClean="0"/>
              <a:t> </a:t>
            </a:r>
            <a:r>
              <a:rPr lang="el-GR" dirty="0" err="1" smtClean="0"/>
              <a:t>Ἕλληνες</a:t>
            </a:r>
            <a:r>
              <a:rPr lang="el-GR" dirty="0" smtClean="0"/>
              <a:t> και </a:t>
            </a:r>
            <a:r>
              <a:rPr lang="el-GR" dirty="0" err="1" smtClean="0"/>
              <a:t>Ἀριαῖος</a:t>
            </a:r>
            <a:r>
              <a:rPr lang="el-GR" dirty="0" smtClean="0"/>
              <a:t> σύμμαχοι γενέσθαι</a:t>
            </a:r>
          </a:p>
          <a:p>
            <a:r>
              <a:rPr lang="el-GR" dirty="0" err="1" smtClean="0"/>
              <a:t>Κῦρος</a:t>
            </a:r>
            <a:r>
              <a:rPr lang="el-GR" dirty="0" smtClean="0"/>
              <a:t> </a:t>
            </a:r>
            <a:r>
              <a:rPr lang="el-GR" dirty="0" err="1" smtClean="0"/>
              <a:t>ὑπέσχετο</a:t>
            </a:r>
            <a:r>
              <a:rPr lang="el-GR" dirty="0" smtClean="0"/>
              <a:t> </a:t>
            </a:r>
            <a:r>
              <a:rPr lang="el-GR" dirty="0" err="1" smtClean="0"/>
              <a:t>δώσειν</a:t>
            </a:r>
            <a:r>
              <a:rPr lang="el-GR" dirty="0" smtClean="0"/>
              <a:t> πέντε </a:t>
            </a:r>
            <a:r>
              <a:rPr lang="el-GR" dirty="0" err="1" smtClean="0"/>
              <a:t>μνᾶς</a:t>
            </a:r>
            <a:endParaRPr lang="el-GR" dirty="0" smtClean="0"/>
          </a:p>
          <a:p>
            <a:r>
              <a:rPr lang="el-GR" dirty="0" smtClean="0"/>
              <a:t>Ὁ πατήρ και ἡ </a:t>
            </a:r>
            <a:r>
              <a:rPr lang="el-GR" dirty="0" err="1" smtClean="0"/>
              <a:t>μήτηρ</a:t>
            </a:r>
            <a:r>
              <a:rPr lang="el-GR" dirty="0" smtClean="0"/>
              <a:t> σε </a:t>
            </a:r>
            <a:r>
              <a:rPr lang="el-GR" dirty="0" err="1" smtClean="0"/>
              <a:t>επιθυμοῦσι</a:t>
            </a:r>
            <a:r>
              <a:rPr lang="el-GR" dirty="0" smtClean="0"/>
              <a:t> </a:t>
            </a:r>
            <a:r>
              <a:rPr lang="el-GR" dirty="0" err="1" smtClean="0"/>
              <a:t>ἄριστον</a:t>
            </a:r>
            <a:r>
              <a:rPr lang="el-GR" dirty="0" smtClean="0"/>
              <a:t> </a:t>
            </a:r>
            <a:r>
              <a:rPr lang="el-GR" dirty="0" err="1" smtClean="0"/>
              <a:t>εἶναι</a:t>
            </a:r>
            <a:endParaRPr lang="el-GR" dirty="0" smtClean="0"/>
          </a:p>
          <a:p>
            <a:r>
              <a:rPr lang="el-GR" dirty="0" smtClean="0"/>
              <a:t>Λέγει ὁ κατήγορος </a:t>
            </a:r>
            <a:r>
              <a:rPr lang="el-GR" dirty="0" err="1" smtClean="0"/>
              <a:t>οὐ</a:t>
            </a:r>
            <a:r>
              <a:rPr lang="el-GR" dirty="0" smtClean="0"/>
              <a:t> με δικαίως λαμβάνειν με το </a:t>
            </a:r>
            <a:r>
              <a:rPr lang="el-GR" dirty="0" err="1" smtClean="0"/>
              <a:t>ἀργύριον</a:t>
            </a:r>
            <a:endParaRPr lang="el-GR" dirty="0" smtClean="0"/>
          </a:p>
          <a:p>
            <a:r>
              <a:rPr lang="el-GR" dirty="0" err="1" smtClean="0"/>
              <a:t>Ταύτην</a:t>
            </a:r>
            <a:r>
              <a:rPr lang="el-GR" dirty="0" smtClean="0"/>
              <a:t> την </a:t>
            </a:r>
            <a:r>
              <a:rPr lang="el-GR" dirty="0" err="1" smtClean="0"/>
              <a:t>πολιτείαν</a:t>
            </a:r>
            <a:r>
              <a:rPr lang="el-GR" dirty="0" smtClean="0"/>
              <a:t> </a:t>
            </a:r>
            <a:r>
              <a:rPr lang="el-GR" dirty="0" err="1" smtClean="0"/>
              <a:t>αριστοκρατίαν</a:t>
            </a:r>
            <a:r>
              <a:rPr lang="el-GR" dirty="0" smtClean="0"/>
              <a:t> </a:t>
            </a:r>
            <a:r>
              <a:rPr lang="el-GR" dirty="0" err="1" smtClean="0"/>
              <a:t>ἐνόμιζε</a:t>
            </a:r>
            <a:r>
              <a:rPr lang="el-GR" dirty="0" smtClean="0"/>
              <a:t> </a:t>
            </a:r>
            <a:r>
              <a:rPr lang="el-GR" dirty="0" err="1" smtClean="0"/>
              <a:t>εἶναι</a:t>
            </a:r>
            <a:endParaRPr lang="el-GR" dirty="0" smtClean="0"/>
          </a:p>
          <a:p>
            <a:r>
              <a:rPr lang="el-GR" dirty="0" err="1" smtClean="0"/>
              <a:t>Πάντας</a:t>
            </a:r>
            <a:r>
              <a:rPr lang="el-GR" dirty="0" smtClean="0"/>
              <a:t> </a:t>
            </a:r>
            <a:r>
              <a:rPr lang="el-GR" dirty="0" err="1" smtClean="0"/>
              <a:t>ὑμᾶς</a:t>
            </a:r>
            <a:r>
              <a:rPr lang="el-GR" dirty="0" smtClean="0"/>
              <a:t> νομίζω </a:t>
            </a:r>
            <a:r>
              <a:rPr lang="el-GR" dirty="0" err="1" smtClean="0"/>
              <a:t>γιγνώσκειν</a:t>
            </a:r>
            <a:r>
              <a:rPr lang="el-GR" dirty="0" smtClean="0"/>
              <a:t> </a:t>
            </a:r>
            <a:r>
              <a:rPr lang="el-GR" dirty="0" err="1" smtClean="0"/>
              <a:t>τοῦτο</a:t>
            </a:r>
            <a:endParaRPr lang="el-GR" dirty="0" smtClean="0"/>
          </a:p>
          <a:p>
            <a:r>
              <a:rPr lang="el-GR" dirty="0" err="1" smtClean="0"/>
              <a:t>Κροῖσος</a:t>
            </a:r>
            <a:r>
              <a:rPr lang="el-GR" dirty="0" smtClean="0"/>
              <a:t> </a:t>
            </a:r>
            <a:r>
              <a:rPr lang="el-GR" dirty="0" err="1" smtClean="0"/>
              <a:t>ἐνόμιζε</a:t>
            </a:r>
            <a:r>
              <a:rPr lang="el-GR" dirty="0" smtClean="0"/>
              <a:t> </a:t>
            </a:r>
            <a:r>
              <a:rPr lang="el-GR" dirty="0" err="1" smtClean="0"/>
              <a:t>ἑαυτόν</a:t>
            </a:r>
            <a:r>
              <a:rPr lang="el-GR" dirty="0" smtClean="0"/>
              <a:t> </a:t>
            </a:r>
            <a:r>
              <a:rPr lang="el-GR" dirty="0" err="1" smtClean="0"/>
              <a:t>εἶναι</a:t>
            </a:r>
            <a:r>
              <a:rPr lang="el-GR" dirty="0" smtClean="0"/>
              <a:t> </a:t>
            </a:r>
            <a:r>
              <a:rPr lang="el-GR" dirty="0" err="1" smtClean="0"/>
              <a:t>εὐτυχέστατον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3CFD5B8E-7DF8-4CD4-B6BE-B983B2C0B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60" t="14610" r="19734" b="5324"/>
          <a:stretch/>
        </p:blipFill>
        <p:spPr>
          <a:xfrm>
            <a:off x="970264" y="-18550"/>
            <a:ext cx="10109540" cy="69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0F656-D80F-490D-9295-D20A7E4F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7D4DDB-E0AD-40E0-96CF-CE771AD8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6041C7-5768-4DD3-A1FA-2CD70A039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5" t="15603" r="13351" b="9930"/>
          <a:stretch/>
        </p:blipFill>
        <p:spPr>
          <a:xfrm>
            <a:off x="-226504" y="6035"/>
            <a:ext cx="12506055" cy="67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E3174-24CC-4C25-B0BE-8EBFDBB0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Τετράδιο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Εργ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ασιών σελ.66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0D67A72-79CA-4249-9D19-5ACD11FCF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2" t="34053" r="7077" b="13188"/>
          <a:stretch/>
        </p:blipFill>
        <p:spPr>
          <a:xfrm>
            <a:off x="145846" y="2036676"/>
            <a:ext cx="11922790" cy="40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0D3A7D6-A0AA-4AA9-A414-CD63F8294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32" t="19007" r="15825" b="9930"/>
          <a:stretch/>
        </p:blipFill>
        <p:spPr>
          <a:xfrm>
            <a:off x="964151" y="643467"/>
            <a:ext cx="102636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8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D8B1079-5D32-49E0-91AF-032D6F2D0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29" t="14326" r="16862" b="8652"/>
          <a:stretch/>
        </p:blipFill>
        <p:spPr>
          <a:xfrm>
            <a:off x="1504823" y="643467"/>
            <a:ext cx="918235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00150-01D0-43AB-A19D-94B628B7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6900"/>
            <a:ext cx="10515600" cy="1325563"/>
          </a:xfrm>
        </p:spPr>
        <p:txBody>
          <a:bodyPr/>
          <a:lstStyle/>
          <a:p>
            <a:r>
              <a:rPr lang="el-GR" dirty="0"/>
              <a:t>Παραδείγματα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46F70-9E6E-4E3C-8951-1EBBBAC2C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419"/>
            <a:ext cx="11107366" cy="4667251"/>
          </a:xfrm>
        </p:spPr>
        <p:txBody>
          <a:bodyPr/>
          <a:lstStyle/>
          <a:p>
            <a:r>
              <a:rPr lang="el-GR" sz="3200" dirty="0" err="1"/>
              <a:t>Ἐγώ</a:t>
            </a:r>
            <a:r>
              <a:rPr lang="el-GR" sz="3200" dirty="0"/>
              <a:t> βούλομαι </a:t>
            </a:r>
            <a:r>
              <a:rPr lang="el-GR" sz="3200" dirty="0" err="1"/>
              <a:t>διδάσκειν</a:t>
            </a:r>
            <a:endParaRPr lang="el-GR" sz="3200" dirty="0"/>
          </a:p>
          <a:p>
            <a:pPr marL="0" indent="0">
              <a:buNone/>
            </a:pPr>
            <a:r>
              <a:rPr lang="el-GR" sz="3200" dirty="0"/>
              <a:t>Ο ίδιος </a:t>
            </a:r>
            <a:r>
              <a:rPr lang="el-GR" sz="3200" dirty="0">
                <a:solidFill>
                  <a:srgbClr val="FF0000"/>
                </a:solidFill>
              </a:rPr>
              <a:t>ΤΑΥΤΟΠΡΟΣΩΠΙΑ</a:t>
            </a:r>
          </a:p>
          <a:p>
            <a:r>
              <a:rPr lang="el-GR" sz="3200" dirty="0" err="1"/>
              <a:t>Ἐγώ</a:t>
            </a:r>
            <a:r>
              <a:rPr lang="el-GR" sz="3200" dirty="0"/>
              <a:t> βούλομαι </a:t>
            </a:r>
            <a:r>
              <a:rPr lang="el-GR" sz="3200" dirty="0" err="1" smtClean="0"/>
              <a:t>τόν</a:t>
            </a:r>
            <a:r>
              <a:rPr lang="el-GR" sz="3200" dirty="0" smtClean="0"/>
              <a:t> </a:t>
            </a:r>
            <a:r>
              <a:rPr lang="el-GR" sz="3200" dirty="0" err="1"/>
              <a:t>μαθητήν</a:t>
            </a:r>
            <a:r>
              <a:rPr lang="el-GR" sz="3200" dirty="0"/>
              <a:t> </a:t>
            </a:r>
            <a:r>
              <a:rPr lang="el-GR" sz="3200" dirty="0" err="1"/>
              <a:t>γράφειν</a:t>
            </a:r>
            <a:endParaRPr lang="el-GR" sz="3200" dirty="0"/>
          </a:p>
          <a:p>
            <a:pPr marL="0" indent="0">
              <a:buNone/>
            </a:pPr>
            <a:r>
              <a:rPr lang="el-GR" sz="3200" dirty="0"/>
              <a:t>Άλλος </a:t>
            </a:r>
            <a:r>
              <a:rPr lang="el-GR" sz="3200" dirty="0">
                <a:solidFill>
                  <a:srgbClr val="FF0000"/>
                </a:solidFill>
              </a:rPr>
              <a:t>ΕΤΕΡΟΠΡΟΣΩΠΙΑ</a:t>
            </a:r>
          </a:p>
          <a:p>
            <a:r>
              <a:rPr lang="el-GR" sz="3200" dirty="0"/>
              <a:t>Ὁ μαθητής βούλεται </a:t>
            </a:r>
            <a:r>
              <a:rPr lang="el-GR" sz="3200" dirty="0" err="1"/>
              <a:t>φεύγειν</a:t>
            </a:r>
            <a:endParaRPr lang="el-GR" sz="3200" dirty="0"/>
          </a:p>
          <a:p>
            <a:pPr marL="0" indent="0">
              <a:buNone/>
            </a:pPr>
            <a:r>
              <a:rPr lang="el-GR" sz="3200" dirty="0"/>
              <a:t>Ο ίδιος </a:t>
            </a:r>
            <a:r>
              <a:rPr lang="el-GR" sz="3200" dirty="0">
                <a:solidFill>
                  <a:srgbClr val="FF0000"/>
                </a:solidFill>
              </a:rPr>
              <a:t>ΤΑΥΤΟΠΡΟΣΩΠΙΑ</a:t>
            </a:r>
          </a:p>
          <a:p>
            <a:r>
              <a:rPr lang="el-GR" sz="3200" dirty="0"/>
              <a:t>Ὁ διδάσκαλος </a:t>
            </a:r>
            <a:r>
              <a:rPr lang="el-GR" sz="3200" dirty="0" err="1"/>
              <a:t>ἐπιθυμεῖ</a:t>
            </a:r>
            <a:r>
              <a:rPr lang="el-GR" sz="3200" dirty="0"/>
              <a:t> </a:t>
            </a:r>
            <a:r>
              <a:rPr lang="el-GR" sz="3200" dirty="0" err="1"/>
              <a:t>τόν</a:t>
            </a:r>
            <a:r>
              <a:rPr lang="el-GR" sz="3200" dirty="0"/>
              <a:t> </a:t>
            </a:r>
            <a:r>
              <a:rPr lang="el-GR" sz="3200" dirty="0" err="1"/>
              <a:t>μαθητήν</a:t>
            </a:r>
            <a:r>
              <a:rPr lang="el-GR" sz="3200" dirty="0"/>
              <a:t> </a:t>
            </a:r>
            <a:r>
              <a:rPr lang="el-GR" sz="3200" dirty="0" err="1"/>
              <a:t>ἀναγιγνώσκειν</a:t>
            </a:r>
            <a:endParaRPr lang="el-GR" sz="3200" dirty="0"/>
          </a:p>
          <a:p>
            <a:pPr marL="0" indent="0">
              <a:buNone/>
            </a:pPr>
            <a:r>
              <a:rPr lang="el-GR" sz="3200" dirty="0"/>
              <a:t>Άλλος </a:t>
            </a:r>
            <a:r>
              <a:rPr lang="el-GR" sz="3200" dirty="0">
                <a:solidFill>
                  <a:srgbClr val="FF0000"/>
                </a:solidFill>
              </a:rPr>
              <a:t>ΕΤΕΡΟΠΡΟΣΩΠΙΑ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98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54CF5F04-2F89-4743-B42F-8E5801469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90" t="15035" r="22925" b="5324"/>
          <a:stretch/>
        </p:blipFill>
        <p:spPr>
          <a:xfrm>
            <a:off x="1634254" y="24859"/>
            <a:ext cx="9007812" cy="68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xmlns="" id="{E835467B-526C-4CDD-8736-AAEC4B01C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27" t="15744" r="25160" b="6383"/>
          <a:stretch/>
        </p:blipFill>
        <p:spPr>
          <a:xfrm>
            <a:off x="1834369" y="-62178"/>
            <a:ext cx="8737277" cy="69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145</Words>
  <Application>Microsoft Office PowerPoint</Application>
  <PresentationFormat>Custom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Γ. ΣΥΝΤΑΚΤΙΚΟΥ… ΤΕΧΝΑΣΜΑΤΑ</vt:lpstr>
      <vt:lpstr>PowerPoint Presentation</vt:lpstr>
      <vt:lpstr>PowerPoint Presentation</vt:lpstr>
      <vt:lpstr>Τετράδιο Εργασιών σελ.66</vt:lpstr>
      <vt:lpstr>PowerPoint Presentation</vt:lpstr>
      <vt:lpstr>PowerPoint Presentation</vt:lpstr>
      <vt:lpstr>Παραδείγματα</vt:lpstr>
      <vt:lpstr>PowerPoint Presentation</vt:lpstr>
      <vt:lpstr>PowerPoint Presentation</vt:lpstr>
      <vt:lpstr>Ασκήσεις σελ. 46</vt:lpstr>
      <vt:lpstr>Ασκήσεις σελ. 47</vt:lpstr>
      <vt:lpstr>Τετράδιο Εργασιών σελ.66</vt:lpstr>
      <vt:lpstr>PowerPoint Presentation</vt:lpstr>
      <vt:lpstr>PowerPoint Presentation</vt:lpstr>
      <vt:lpstr>Σελ. 47 άσκηση 5   Αφού παρατηρήσετε τη γελοιογραφία της επόμενης σελίδας, να εντοπίσετε το υποκείμενο του ρήματος και το υποκείμενο του απαρεμφάτου και να σημειώσετε πού έχουμε ταυτοπροσωπία και πού ετεροπροσωπία.</vt:lpstr>
      <vt:lpstr>Να χαρακτηρίσετε τα Απαρέμφατα (Ειδικά –Τελικά). Μετά να αναγνωρίσετε τη Σύνταξη του Απαρεμφάτου (Ταυτοπροσωπία – Ετεροπροσωπία)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Γ. ΣΥΝΤΑΚΤΙΚΟΥ… ΤΕΧΝΑΣΜΑΤΑ</dc:title>
  <dc:creator>George</dc:creator>
  <cp:lastModifiedBy>george</cp:lastModifiedBy>
  <cp:revision>12</cp:revision>
  <dcterms:created xsi:type="dcterms:W3CDTF">2019-03-14T07:06:41Z</dcterms:created>
  <dcterms:modified xsi:type="dcterms:W3CDTF">2020-03-18T12:11:29Z</dcterms:modified>
</cp:coreProperties>
</file>