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8" r:id="rId2"/>
    <p:sldMasterId id="2147483711" r:id="rId3"/>
  </p:sldMasterIdLst>
  <p:notesMasterIdLst>
    <p:notesMasterId r:id="rId17"/>
  </p:notesMasterIdLst>
  <p:sldIdLst>
    <p:sldId id="256" r:id="rId4"/>
    <p:sldId id="266" r:id="rId5"/>
    <p:sldId id="276" r:id="rId6"/>
    <p:sldId id="278" r:id="rId7"/>
    <p:sldId id="277" r:id="rId8"/>
    <p:sldId id="270" r:id="rId9"/>
    <p:sldId id="271" r:id="rId10"/>
    <p:sldId id="279" r:id="rId11"/>
    <p:sldId id="272" r:id="rId12"/>
    <p:sldId id="273" r:id="rId13"/>
    <p:sldId id="274" r:id="rId14"/>
    <p:sldId id="275" r:id="rId15"/>
    <p:sldId id="265" r:id="rId1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8979A6-C935-4E0F-9B5D-04789E2DA802}" type="datetimeFigureOut">
              <a:rPr lang="en-US" smtClean="0"/>
              <a:t>06-Feb-18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6AFBB-B151-4925-A979-F1CCDEC8D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4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048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04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9A85B6-5CD6-4C27-8DB5-5975B4B3B88B}" type="slidenum">
              <a:rPr lang="el-GR">
                <a:solidFill>
                  <a:prstClr val="black"/>
                </a:solidFill>
              </a:rPr>
              <a:pPr eaLnBrk="1" hangingPunct="1"/>
              <a:t>2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04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6536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662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66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D898016-3E59-43AB-AA1D-4DC4B4D8B5EA}" type="slidenum">
              <a:rPr lang="el-GR">
                <a:solidFill>
                  <a:prstClr val="black"/>
                </a:solidFill>
              </a:rPr>
              <a:pPr eaLnBrk="1" hangingPunct="1"/>
              <a:t>4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66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5461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765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76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4519FE-86AA-451A-8207-6F0DC3097B25}" type="slidenum">
              <a:rPr lang="el-GR">
                <a:solidFill>
                  <a:prstClr val="black"/>
                </a:solidFill>
              </a:rPr>
              <a:pPr eaLnBrk="1" hangingPunct="1"/>
              <a:t>6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76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9040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867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86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470CC59-890B-4244-8024-4F965F2D1F3D}" type="slidenum">
              <a:rPr lang="el-GR">
                <a:solidFill>
                  <a:prstClr val="black"/>
                </a:solidFill>
              </a:rPr>
              <a:pPr eaLnBrk="1" hangingPunct="1"/>
              <a:t>7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86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35359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97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97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22DD407-4F80-4064-A2C3-03E3F149D31C}" type="slidenum">
              <a:rPr lang="el-GR">
                <a:solidFill>
                  <a:prstClr val="black"/>
                </a:solidFill>
              </a:rPr>
              <a:pPr eaLnBrk="1" hangingPunct="1"/>
              <a:t>8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97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57327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2970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297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22DD407-4F80-4064-A2C3-03E3F149D31C}" type="slidenum">
              <a:rPr lang="el-GR">
                <a:solidFill>
                  <a:prstClr val="black"/>
                </a:solidFill>
              </a:rPr>
              <a:pPr eaLnBrk="1" hangingPunct="1"/>
              <a:t>9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297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48386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3072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307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0767F8C-D2C8-4403-86EC-F232E61472CD}" type="slidenum">
              <a:rPr lang="el-GR">
                <a:solidFill>
                  <a:prstClr val="black"/>
                </a:solidFill>
              </a:rPr>
              <a:pPr eaLnBrk="1" hangingPunct="1"/>
              <a:t>10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307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6110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3174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317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4F775E1-2C0B-4C7E-8F5A-BF4D6273E12D}" type="slidenum">
              <a:rPr lang="el-GR">
                <a:solidFill>
                  <a:prstClr val="black"/>
                </a:solidFill>
              </a:rPr>
              <a:pPr eaLnBrk="1" hangingPunct="1"/>
              <a:t>11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317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32643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ΓΥΜΝΑΣΙΟ ΑΓΙΟΥ ΒΑΣΙΛΕΙΟΥ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ΤΑΞΗ Γ ΓΥΜΝΑΣΙΟΥ</a:t>
            </a:r>
          </a:p>
        </p:txBody>
      </p:sp>
      <p:sp>
        <p:nvSpPr>
          <p:cNvPr id="3277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>
                <a:solidFill>
                  <a:prstClr val="black"/>
                </a:solidFill>
              </a:rPr>
              <a:t>ΣΧΟΛΙΚΗ ΧΡΟΝΙΑ 2006-2007</a:t>
            </a:r>
          </a:p>
        </p:txBody>
      </p:sp>
      <p:sp>
        <p:nvSpPr>
          <p:cNvPr id="327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5013A57-1A0F-4D22-90DD-CAC639595DC4}" type="slidenum">
              <a:rPr lang="el-GR">
                <a:solidFill>
                  <a:prstClr val="black"/>
                </a:solidFill>
              </a:rPr>
              <a:pPr eaLnBrk="1" hangingPunct="1"/>
              <a:t>12</a:t>
            </a:fld>
            <a:endParaRPr lang="el-GR">
              <a:solidFill>
                <a:prstClr val="black"/>
              </a:solidFill>
            </a:endParaRPr>
          </a:p>
        </p:txBody>
      </p:sp>
      <p:sp>
        <p:nvSpPr>
          <p:cNvPr id="327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43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A9DE2-BA6E-4A8B-A7EF-3C61B5745273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  <p:pic>
        <p:nvPicPr>
          <p:cNvPr id="7" name="Picture 7" descr="Access_logo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258891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F728AA-0BF7-41DD-8207-14EDAF46A5D1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272077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921-AC79-47E1-9759-E2F68A28E5AD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7687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FEDC5D-1D9E-4474-B715-D4473421FAA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81889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C725A-C244-45DD-B684-9ABF033E2C4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03048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88568-4D70-472B-B8BC-4427063B8445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307470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A157A0-66F5-4D7F-9C4A-C2D3AB29A185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264401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DA6C5-EB9F-42CB-AFE3-0E37276D2DE9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61293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78E533-D83A-4058-B2E2-D407A5CF03F0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8243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8615C-CE25-4180-BA0A-E4DDDCE163DB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860928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3BDE3-BF53-4E8B-B86E-45FF5AA21B8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50348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0"/>
            <a:ext cx="735488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58888" y="1600200"/>
            <a:ext cx="3636962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48250" y="1600200"/>
            <a:ext cx="3638550" cy="4525963"/>
          </a:xfrm>
        </p:spPr>
        <p:txBody>
          <a:bodyPr/>
          <a:lstStyle/>
          <a:p>
            <a:pPr lvl="0"/>
            <a:endParaRPr lang="el-G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4A9EA-612F-4148-A9B0-94172D68D658}" type="slidenum">
              <a:rPr lang="el-G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51564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A9DE2-BA6E-4A8B-A7EF-3C61B5745273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  <p:pic>
        <p:nvPicPr>
          <p:cNvPr id="7" name="Picture 7" descr="Access_logo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379404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F728AA-0BF7-41DD-8207-14EDAF46A5D1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872521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4B2921-AC79-47E1-9759-E2F68A28E5AD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34994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FEDC5D-1D9E-4474-B715-D4473421FAA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22831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C725A-C244-45DD-B684-9ABF033E2C4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526305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88568-4D70-472B-B8BC-4427063B8445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145756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A157A0-66F5-4D7F-9C4A-C2D3AB29A185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29880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9DA6C5-EB9F-42CB-AFE3-0E37276D2DE9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400227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78E533-D83A-4058-B2E2-D407A5CF03F0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772482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8615C-CE25-4180-BA0A-E4DDDCE163DB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609432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63BDE3-BF53-4E8B-B86E-45FF5AA21B8C}" type="slidenum">
              <a:rPr lang="el-G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l-G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22054"/>
      </p:ext>
    </p:extLst>
  </p:cSld>
  <p:clrMapOvr>
    <a:masterClrMapping/>
  </p:clrMapOvr>
  <p:transition spd="slow">
    <p:checker dir="vert"/>
    <p:sndAc>
      <p:stSnd>
        <p:snd r:embed="rId1" name="arrow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7" descr="Access_logo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b_logo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9"/>
          <p:cNvSpPr>
            <a:spLocks noChangeShapeType="1"/>
          </p:cNvSpPr>
          <p:nvPr userDrawn="1"/>
        </p:nvSpPr>
        <p:spPr bwMode="auto">
          <a:xfrm>
            <a:off x="1258888" y="1341438"/>
            <a:ext cx="7488237" cy="0"/>
          </a:xfrm>
          <a:prstGeom prst="line">
            <a:avLst/>
          </a:prstGeom>
          <a:noFill/>
          <a:ln w="76200" cmpd="tri">
            <a:solidFill>
              <a:srgbClr val="993366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l-G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76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ransition spd="slow">
    <p:checker dir="vert"/>
    <p:sndAc>
      <p:stSnd>
        <p:snd r:embed="rId14" name="arrow.wav"/>
      </p:stSnd>
    </p:sndAc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6D2E0-7A6F-434C-A3D4-40F1DFF5B4F6}" type="datetimeFigureOut">
              <a:rPr lang="el-GR" smtClean="0"/>
              <a:t>6/2/2018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37046-C166-4547-87A8-FC20C1B0AA03}" type="slidenum">
              <a:rPr lang="el-GR" smtClean="0"/>
              <a:t>‹#›</a:t>
            </a:fld>
            <a:endParaRPr lang="el-GR"/>
          </a:p>
        </p:txBody>
      </p:sp>
      <p:pic>
        <p:nvPicPr>
          <p:cNvPr id="7" name="Picture 7" descr="Access_logo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b_logo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913" y="0"/>
            <a:ext cx="827087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9"/>
          <p:cNvSpPr>
            <a:spLocks noChangeShapeType="1"/>
          </p:cNvSpPr>
          <p:nvPr userDrawn="1"/>
        </p:nvSpPr>
        <p:spPr bwMode="auto">
          <a:xfrm>
            <a:off x="1258888" y="1341438"/>
            <a:ext cx="7488237" cy="0"/>
          </a:xfrm>
          <a:prstGeom prst="line">
            <a:avLst/>
          </a:prstGeom>
          <a:noFill/>
          <a:ln w="76200" cmpd="tri">
            <a:solidFill>
              <a:srgbClr val="993366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l-G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86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>
    <p:checker dir="vert"/>
    <p:sndAc>
      <p:stSnd>
        <p:snd r:embed="rId13" name="arrow.wav"/>
      </p:stSnd>
    </p:sndAc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ytayellowpages.com.cy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britannica.com/search?query" TargetMode="External"/><Relationship Id="rId5" Type="http://schemas.openxmlformats.org/officeDocument/2006/relationships/hyperlink" Target="http://www.cytayellowpages.com.cy/green_dir.asp" TargetMode="External"/><Relationship Id="rId4" Type="http://schemas.openxmlformats.org/officeDocument/2006/relationships/hyperlink" Target="http://www.britannica.com/search?query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4365104"/>
            <a:ext cx="8712968" cy="2399456"/>
          </a:xfrm>
        </p:spPr>
        <p:txBody>
          <a:bodyPr>
            <a:noAutofit/>
          </a:bodyPr>
          <a:lstStyle/>
          <a:p>
            <a:pPr lvl="0"/>
            <a:r>
              <a:rPr lang="el-GR" sz="2400" b="1" i="1" dirty="0"/>
              <a:t>Πληροφορική </a:t>
            </a:r>
            <a:r>
              <a:rPr lang="el-GR" sz="2400" b="1" i="1" dirty="0" smtClean="0"/>
              <a:t>Γ΄ </a:t>
            </a:r>
            <a:r>
              <a:rPr lang="el-GR" sz="2400" b="1" i="1" dirty="0"/>
              <a:t>Γυμνασίου  -  Σημειώσεις</a:t>
            </a:r>
            <a:endParaRPr lang="en-US" sz="2400" b="1" dirty="0"/>
          </a:p>
          <a:p>
            <a:r>
              <a:rPr lang="el-GR" sz="2400" i="1" dirty="0" smtClean="0">
                <a:solidFill>
                  <a:srgbClr val="FF0000"/>
                </a:solidFill>
              </a:rPr>
              <a:t>ΣΕΛ. </a:t>
            </a:r>
            <a:r>
              <a:rPr lang="en-US" sz="2400" i="1" dirty="0" smtClean="0">
                <a:solidFill>
                  <a:srgbClr val="FF0000"/>
                </a:solidFill>
              </a:rPr>
              <a:t>:57 - 60</a:t>
            </a:r>
            <a:endParaRPr lang="en-US" sz="2400" dirty="0" smtClean="0"/>
          </a:p>
          <a:p>
            <a:pPr lvl="0"/>
            <a:r>
              <a:rPr lang="el-GR" sz="2400" b="1" i="1" dirty="0"/>
              <a:t>Πληροφορική </a:t>
            </a:r>
            <a:r>
              <a:rPr lang="el-GR" sz="2400" b="1" i="1" dirty="0" smtClean="0"/>
              <a:t>Γ΄ </a:t>
            </a:r>
            <a:r>
              <a:rPr lang="el-GR" sz="2400" b="1" i="1" dirty="0"/>
              <a:t>Γυμνασίου  -  Τετράδιο (Φύλλα Εργασίας)</a:t>
            </a:r>
            <a:endParaRPr lang="en-US" sz="2400" b="1" dirty="0"/>
          </a:p>
          <a:p>
            <a:r>
              <a:rPr lang="el-GR" sz="2400" i="1" dirty="0" smtClean="0">
                <a:solidFill>
                  <a:srgbClr val="FF0000"/>
                </a:solidFill>
              </a:rPr>
              <a:t>ΦΥΛΛΟ </a:t>
            </a:r>
            <a:r>
              <a:rPr lang="el-GR" sz="2400" i="1" dirty="0">
                <a:solidFill>
                  <a:srgbClr val="FF0000"/>
                </a:solidFill>
              </a:rPr>
              <a:t>ΕΡΓΑΣΙΑΣ </a:t>
            </a:r>
            <a:r>
              <a:rPr lang="el-GR" sz="2400" i="1" dirty="0" smtClean="0">
                <a:solidFill>
                  <a:srgbClr val="FF0000"/>
                </a:solidFill>
              </a:rPr>
              <a:t>Γ</a:t>
            </a:r>
            <a:r>
              <a:rPr lang="en-US" sz="2400" i="1" dirty="0" smtClean="0">
                <a:solidFill>
                  <a:srgbClr val="FF0000"/>
                </a:solidFill>
              </a:rPr>
              <a:t>6</a:t>
            </a:r>
            <a:r>
              <a:rPr lang="el-GR" sz="2400" i="1" dirty="0" smtClean="0">
                <a:solidFill>
                  <a:srgbClr val="FF0000"/>
                </a:solidFill>
              </a:rPr>
              <a:t>.</a:t>
            </a:r>
            <a:r>
              <a:rPr lang="en-US" sz="2400" i="1" dirty="0">
                <a:solidFill>
                  <a:srgbClr val="FF0000"/>
                </a:solidFill>
              </a:rPr>
              <a:t>M1 </a:t>
            </a:r>
            <a:endParaRPr lang="en-US" sz="2400" i="1" dirty="0" smtClean="0">
              <a:solidFill>
                <a:srgbClr val="FF0000"/>
              </a:solidFill>
            </a:endParaRPr>
          </a:p>
          <a:p>
            <a:r>
              <a:rPr lang="el-GR" sz="2400" i="1" dirty="0" smtClean="0">
                <a:solidFill>
                  <a:srgbClr val="FF0000"/>
                </a:solidFill>
              </a:rPr>
              <a:t>Σελ. </a:t>
            </a:r>
            <a:r>
              <a:rPr lang="en-US" sz="2400" i="1" dirty="0" smtClean="0">
                <a:solidFill>
                  <a:srgbClr val="FF0000"/>
                </a:solidFill>
              </a:rPr>
              <a:t>51</a:t>
            </a:r>
            <a:r>
              <a:rPr lang="el-GR" sz="2400" i="1" dirty="0" smtClean="0">
                <a:solidFill>
                  <a:srgbClr val="FF0000"/>
                </a:solidFill>
              </a:rPr>
              <a:t> - </a:t>
            </a:r>
            <a:r>
              <a:rPr lang="en-US" sz="2400" i="1" dirty="0" smtClean="0">
                <a:solidFill>
                  <a:srgbClr val="FF0000"/>
                </a:solidFill>
              </a:rPr>
              <a:t>53</a:t>
            </a:r>
            <a:endParaRPr lang="el-GR" sz="2400" i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27" y="1700808"/>
            <a:ext cx="8712968" cy="172819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el-GR" i="1" dirty="0" smtClean="0">
                <a:solidFill>
                  <a:srgbClr val="7030A0"/>
                </a:solidFill>
              </a:rPr>
              <a:t>'Εισαγωγή </a:t>
            </a:r>
            <a:r>
              <a:rPr lang="el-GR" i="1" dirty="0">
                <a:solidFill>
                  <a:srgbClr val="7030A0"/>
                </a:solidFill>
              </a:rPr>
              <a:t>στις Βάσεις Δεδομένων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200" dirty="0"/>
              <a:t>'Ενότητα 6</a:t>
            </a:r>
            <a:r>
              <a:rPr lang="el-GR" sz="3200" dirty="0" smtClean="0"/>
              <a:t>:</a:t>
            </a:r>
            <a:r>
              <a:rPr lang="en-US" sz="3200" dirty="0" smtClean="0"/>
              <a:t> </a:t>
            </a:r>
            <a:r>
              <a:rPr lang="el-GR" sz="3200" dirty="0"/>
              <a:t>'Βάσεις Δεδομένων και </a:t>
            </a:r>
            <a:r>
              <a:rPr lang="en-US" sz="3200" dirty="0" smtClean="0"/>
              <a:t>               </a:t>
            </a:r>
            <a:r>
              <a:rPr lang="el-GR" sz="3200" dirty="0" smtClean="0"/>
              <a:t>Ανάπτυξη</a:t>
            </a:r>
            <a:r>
              <a:rPr lang="en-US" sz="3200" dirty="0" smtClean="0"/>
              <a:t> </a:t>
            </a:r>
            <a:r>
              <a:rPr lang="el-GR" sz="3200" dirty="0"/>
              <a:t>'Πληροφοριακών Συστημάτων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59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1870" y="116632"/>
            <a:ext cx="7354887" cy="1295871"/>
          </a:xfrm>
        </p:spPr>
        <p:txBody>
          <a:bodyPr/>
          <a:lstStyle/>
          <a:p>
            <a:pPr eaLnBrk="1" hangingPunct="1">
              <a:defRPr/>
            </a:pPr>
            <a:r>
              <a:rPr lang="el-GR" sz="4000" b="1" dirty="0" smtClean="0"/>
              <a:t>Συστήματα Διαχείρισης Βάσεων Δεδομένων </a:t>
            </a:r>
            <a:r>
              <a:rPr lang="en-US" sz="4000" b="1" dirty="0" smtClean="0"/>
              <a:t>(</a:t>
            </a:r>
            <a:r>
              <a:rPr lang="el-GR" sz="4000" b="1" dirty="0" smtClean="0"/>
              <a:t>ΣΔΒΔ</a:t>
            </a:r>
            <a:r>
              <a:rPr lang="el-GR" sz="4000" b="1" dirty="0" smtClean="0">
                <a:sym typeface="Wingdings" pitchFamily="2" charset="2"/>
              </a:rPr>
              <a:t></a:t>
            </a:r>
            <a:r>
              <a:rPr lang="en-US" sz="4000" b="1" dirty="0" smtClean="0"/>
              <a:t>DBMS)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1251870" y="1484784"/>
            <a:ext cx="7427912" cy="5373216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l-GR" sz="2800" i="1" dirty="0" smtClean="0"/>
              <a:t>Για την δημιουργία , διαχείριση και συντήρηση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l-GR" sz="2800" i="1" dirty="0" smtClean="0"/>
              <a:t>μιας βάσης δεδομένων απαιτείται η χρήση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l-GR" sz="2800" i="1" dirty="0" smtClean="0"/>
              <a:t>ειδικού λογισμικού συστήματος που ονομάζεται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l-GR" sz="2800" i="1" u="sng" dirty="0" smtClean="0">
                <a:solidFill>
                  <a:srgbClr val="FF0000"/>
                </a:solidFill>
              </a:rPr>
              <a:t>Σ</a:t>
            </a:r>
            <a:r>
              <a:rPr lang="el-GR" sz="2800" i="1" u="sng" dirty="0" smtClean="0"/>
              <a:t>ύστημα </a:t>
            </a:r>
            <a:r>
              <a:rPr lang="el-GR" sz="2800" i="1" u="sng" dirty="0" smtClean="0">
                <a:solidFill>
                  <a:srgbClr val="0070C0"/>
                </a:solidFill>
              </a:rPr>
              <a:t>Δ</a:t>
            </a:r>
            <a:r>
              <a:rPr lang="el-GR" sz="2800" i="1" u="sng" dirty="0" smtClean="0"/>
              <a:t>ιαχείρισης </a:t>
            </a:r>
            <a:r>
              <a:rPr lang="el-GR" sz="2800" i="1" u="sng" dirty="0" smtClean="0">
                <a:solidFill>
                  <a:srgbClr val="7030A0"/>
                </a:solidFill>
              </a:rPr>
              <a:t>Β</a:t>
            </a:r>
            <a:r>
              <a:rPr lang="el-GR" sz="2800" i="1" u="sng" dirty="0" smtClean="0"/>
              <a:t>άσεων </a:t>
            </a:r>
            <a:r>
              <a:rPr lang="el-GR" sz="2800" i="1" u="sng" dirty="0" smtClean="0">
                <a:solidFill>
                  <a:schemeClr val="accent2">
                    <a:lumMod val="75000"/>
                  </a:schemeClr>
                </a:solidFill>
              </a:rPr>
              <a:t>Δ</a:t>
            </a:r>
            <a:r>
              <a:rPr lang="el-GR" sz="2800" i="1" u="sng" dirty="0" smtClean="0"/>
              <a:t>εδομένων</a:t>
            </a:r>
            <a:r>
              <a:rPr lang="el-GR" sz="2800" i="1" dirty="0" smtClean="0"/>
              <a:t> </a:t>
            </a:r>
            <a:r>
              <a:rPr lang="en-US" sz="2800" i="1" dirty="0" smtClean="0">
                <a:sym typeface="Wingdings" pitchFamily="2" charset="2"/>
              </a:rPr>
              <a:t></a:t>
            </a:r>
            <a:r>
              <a:rPr lang="el-GR" sz="2800" i="1" u="sng" dirty="0" smtClean="0">
                <a:solidFill>
                  <a:srgbClr val="FF0000"/>
                </a:solidFill>
              </a:rPr>
              <a:t>Σ</a:t>
            </a:r>
            <a:r>
              <a:rPr lang="el-GR" sz="2800" i="1" u="sng" dirty="0" smtClean="0">
                <a:solidFill>
                  <a:srgbClr val="0070C0"/>
                </a:solidFill>
              </a:rPr>
              <a:t>Δ</a:t>
            </a:r>
            <a:r>
              <a:rPr lang="el-GR" sz="2800" i="1" u="sng" dirty="0" smtClean="0">
                <a:solidFill>
                  <a:srgbClr val="7030A0"/>
                </a:solidFill>
              </a:rPr>
              <a:t>Β</a:t>
            </a:r>
            <a:r>
              <a:rPr lang="el-GR" sz="2800" i="1" u="sng" dirty="0" smtClean="0">
                <a:solidFill>
                  <a:schemeClr val="accent2">
                    <a:lumMod val="75000"/>
                  </a:schemeClr>
                </a:solidFill>
              </a:rPr>
              <a:t>Δ</a:t>
            </a:r>
            <a:r>
              <a:rPr lang="el-GR" sz="2800" i="1" dirty="0" smtClean="0"/>
              <a:t>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l-GR" sz="2800" i="1" dirty="0"/>
              <a:t> </a:t>
            </a:r>
            <a:r>
              <a:rPr lang="el-GR" sz="2800" i="1" dirty="0" smtClean="0"/>
              <a:t>                               ή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i="1" u="sng" dirty="0" smtClean="0">
                <a:solidFill>
                  <a:srgbClr val="FF0000"/>
                </a:solidFill>
              </a:rPr>
              <a:t>D</a:t>
            </a:r>
            <a:r>
              <a:rPr lang="en-US" sz="2800" i="1" u="sng" dirty="0" smtClean="0"/>
              <a:t>ata</a:t>
            </a:r>
            <a:r>
              <a:rPr lang="en-US" sz="2800" i="1" u="sng" dirty="0" smtClean="0">
                <a:solidFill>
                  <a:srgbClr val="FF0000"/>
                </a:solidFill>
              </a:rPr>
              <a:t>b</a:t>
            </a:r>
            <a:r>
              <a:rPr lang="en-US" sz="2800" i="1" u="sng" dirty="0" smtClean="0"/>
              <a:t>ase </a:t>
            </a:r>
            <a:r>
              <a:rPr lang="en-US" sz="2800" i="1" u="sng" dirty="0" smtClean="0">
                <a:solidFill>
                  <a:srgbClr val="0070C0"/>
                </a:solidFill>
              </a:rPr>
              <a:t>M</a:t>
            </a:r>
            <a:r>
              <a:rPr lang="en-US" sz="2800" i="1" u="sng" dirty="0" smtClean="0"/>
              <a:t>anagement </a:t>
            </a:r>
            <a:r>
              <a:rPr lang="en-US" sz="2800" i="1" u="sng" dirty="0" smtClean="0">
                <a:solidFill>
                  <a:srgbClr val="7030A0"/>
                </a:solidFill>
              </a:rPr>
              <a:t>S</a:t>
            </a:r>
            <a:r>
              <a:rPr lang="en-US" sz="2800" i="1" u="sng" dirty="0" smtClean="0"/>
              <a:t>ystems </a:t>
            </a:r>
            <a:r>
              <a:rPr lang="en-US" sz="2800" i="1" u="sng" dirty="0" smtClean="0">
                <a:sym typeface="Wingdings" pitchFamily="2" charset="2"/>
              </a:rPr>
              <a:t> </a:t>
            </a:r>
            <a:r>
              <a:rPr lang="en-US" sz="2800" i="1" u="sng" dirty="0" smtClean="0">
                <a:solidFill>
                  <a:srgbClr val="FF0000"/>
                </a:solidFill>
                <a:sym typeface="Wingdings" pitchFamily="2" charset="2"/>
              </a:rPr>
              <a:t>DB</a:t>
            </a:r>
            <a:r>
              <a:rPr lang="en-US" sz="2800" i="1" u="sng" dirty="0" smtClean="0">
                <a:solidFill>
                  <a:srgbClr val="0070C0"/>
                </a:solidFill>
                <a:sym typeface="Wingdings" pitchFamily="2" charset="2"/>
              </a:rPr>
              <a:t>M</a:t>
            </a:r>
            <a:r>
              <a:rPr lang="en-US" sz="2800" i="1" u="sng" dirty="0" smtClean="0">
                <a:solidFill>
                  <a:srgbClr val="7030A0"/>
                </a:solidFill>
                <a:sym typeface="Wingdings" pitchFamily="2" charset="2"/>
              </a:rPr>
              <a:t>S</a:t>
            </a:r>
            <a:r>
              <a:rPr lang="el-GR" sz="2800" i="1" dirty="0" smtClean="0"/>
              <a:t> </a:t>
            </a:r>
            <a:endParaRPr lang="en-US" sz="2800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l-GR" sz="1400" i="1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l-GR" sz="1400" i="1" dirty="0" smtClean="0"/>
          </a:p>
          <a:p>
            <a:pPr>
              <a:buNone/>
            </a:pPr>
            <a:r>
              <a:rPr lang="el-GR" sz="2400" b="1" dirty="0">
                <a:latin typeface="Arial" charset="0"/>
              </a:rPr>
              <a:t>Παραδείγματα </a:t>
            </a:r>
            <a:endParaRPr lang="el-GR" sz="2400" b="1" dirty="0" smtClean="0">
              <a:latin typeface="Arial" charset="0"/>
            </a:endParaRPr>
          </a:p>
          <a:p>
            <a:pPr>
              <a:buNone/>
            </a:pPr>
            <a:r>
              <a:rPr lang="el-GR" sz="2400" i="1" dirty="0" smtClean="0"/>
              <a:t>Μ</a:t>
            </a:r>
            <a:r>
              <a:rPr lang="en-US" sz="2400" i="1" dirty="0" smtClean="0"/>
              <a:t>S </a:t>
            </a:r>
            <a:r>
              <a:rPr lang="el-GR" sz="2400" i="1" dirty="0" smtClean="0"/>
              <a:t>Α</a:t>
            </a:r>
            <a:r>
              <a:rPr lang="en-US" sz="2400" i="1" dirty="0" err="1" smtClean="0"/>
              <a:t>ccess</a:t>
            </a:r>
            <a:r>
              <a:rPr lang="el-GR" sz="2400" i="1" dirty="0" smtClean="0"/>
              <a:t>             </a:t>
            </a:r>
            <a:r>
              <a:rPr lang="en-US" sz="2400" i="1" dirty="0" smtClean="0"/>
              <a:t>Paradox</a:t>
            </a:r>
            <a:r>
              <a:rPr lang="el-GR" sz="2400" i="1" dirty="0" smtClean="0"/>
              <a:t>        </a:t>
            </a:r>
            <a:r>
              <a:rPr lang="en-US" sz="2400" i="1" dirty="0" smtClean="0"/>
              <a:t>SQL Server</a:t>
            </a:r>
          </a:p>
          <a:p>
            <a:pPr marL="342900" lvl="1" indent="0" eaLnBrk="1" hangingPunct="1">
              <a:lnSpc>
                <a:spcPct val="90000"/>
              </a:lnSpc>
              <a:buNone/>
            </a:pPr>
            <a:r>
              <a:rPr lang="el-GR" sz="2400" i="1" dirty="0" smtClean="0"/>
              <a:t>               </a:t>
            </a:r>
            <a:r>
              <a:rPr lang="en-US" sz="2400" i="1" dirty="0" smtClean="0"/>
              <a:t>Oracle</a:t>
            </a:r>
            <a:r>
              <a:rPr lang="el-GR" sz="2400" i="1" dirty="0" smtClean="0"/>
              <a:t>             </a:t>
            </a:r>
            <a:r>
              <a:rPr lang="en-US" sz="2400" i="1" dirty="0" err="1" smtClean="0"/>
              <a:t>SyBase</a:t>
            </a:r>
            <a:endParaRPr lang="en-US" sz="2400" i="1" dirty="0" smtClean="0"/>
          </a:p>
        </p:txBody>
      </p:sp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6860D68-21DB-4608-9962-A4DFD0D0E476}" type="slidenum">
              <a:rPr lang="el-GR" smtClean="0">
                <a:solidFill>
                  <a:srgbClr val="000000"/>
                </a:solidFill>
              </a:rPr>
              <a:pPr eaLnBrk="1" hangingPunct="1"/>
              <a:t>10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183086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sz="3200" b="1" i="1" u="sng" dirty="0" smtClean="0">
                <a:solidFill>
                  <a:srgbClr val="0070C0"/>
                </a:solidFill>
              </a:rPr>
              <a:t>Πλεονεκτήματα</a:t>
            </a:r>
            <a:r>
              <a:rPr lang="el-GR" sz="3200" b="1" dirty="0" smtClean="0"/>
              <a:t> </a:t>
            </a:r>
            <a:br>
              <a:rPr lang="el-GR" sz="3200" b="1" dirty="0" smtClean="0"/>
            </a:br>
            <a:r>
              <a:rPr lang="el-GR" sz="3200" b="1" dirty="0" smtClean="0"/>
              <a:t>δημιουργίας Βάσης Δεδομένων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58888" y="1600200"/>
            <a:ext cx="7633592" cy="5257800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el-GR" sz="2600" u="sng" dirty="0" smtClean="0"/>
              <a:t>Δημιουργώντας μια βάση δεδομένων </a:t>
            </a:r>
            <a:r>
              <a:rPr lang="en-US" sz="2600" u="sng" dirty="0" smtClean="0"/>
              <a:t>:</a:t>
            </a:r>
          </a:p>
          <a:p>
            <a:pPr>
              <a:defRPr/>
            </a:pPr>
            <a:r>
              <a:rPr lang="el-GR" sz="2900" dirty="0" smtClean="0">
                <a:solidFill>
                  <a:srgbClr val="0070C0"/>
                </a:solidFill>
              </a:rPr>
              <a:t>Μείωση</a:t>
            </a:r>
            <a:r>
              <a:rPr lang="el-GR" sz="2900" dirty="0" smtClean="0"/>
              <a:t> των </a:t>
            </a:r>
            <a:r>
              <a:rPr lang="el-GR" sz="2900" dirty="0" smtClean="0">
                <a:solidFill>
                  <a:srgbClr val="0070C0"/>
                </a:solidFill>
              </a:rPr>
              <a:t>περιττών δεδομένων </a:t>
            </a:r>
            <a:r>
              <a:rPr lang="el-GR" sz="2900" dirty="0" smtClean="0"/>
              <a:t>και γενικά καλύτερη οργάνωση των δεδομένων έτσι ώστε να είναι δυνατόν να </a:t>
            </a:r>
            <a:r>
              <a:rPr lang="el-GR" sz="2900" dirty="0" smtClean="0">
                <a:solidFill>
                  <a:srgbClr val="0070C0"/>
                </a:solidFill>
              </a:rPr>
              <a:t>παίρνουμε γρήγορα απαντήσεις σε αναζητήσεις </a:t>
            </a:r>
            <a:r>
              <a:rPr lang="el-GR" sz="2900" dirty="0" smtClean="0"/>
              <a:t>που κάνουμε</a:t>
            </a:r>
            <a:endParaRPr lang="en-US" sz="2900" dirty="0" smtClean="0"/>
          </a:p>
          <a:p>
            <a:pPr>
              <a:defRPr/>
            </a:pPr>
            <a:r>
              <a:rPr lang="el-GR" sz="2900" dirty="0" smtClean="0">
                <a:solidFill>
                  <a:srgbClr val="0070C0"/>
                </a:solidFill>
              </a:rPr>
              <a:t>Ασφάλεια των δεδομένων </a:t>
            </a:r>
            <a:r>
              <a:rPr lang="en-US" sz="2900" dirty="0" smtClean="0">
                <a:solidFill>
                  <a:srgbClr val="0070C0"/>
                </a:solidFill>
              </a:rPr>
              <a:t>                                 </a:t>
            </a:r>
            <a:r>
              <a:rPr lang="el-GR" sz="2800" i="1" dirty="0" smtClean="0"/>
              <a:t>(Λόγω του κεντρικού ελέγχου)</a:t>
            </a:r>
            <a:endParaRPr lang="en-US" sz="2800" i="1" dirty="0" smtClean="0"/>
          </a:p>
          <a:p>
            <a:pPr>
              <a:defRPr/>
            </a:pPr>
            <a:r>
              <a:rPr lang="el-GR" sz="2900" dirty="0" smtClean="0">
                <a:solidFill>
                  <a:srgbClr val="0070C0"/>
                </a:solidFill>
              </a:rPr>
              <a:t>Ακεραιότητα των δεδομένων </a:t>
            </a:r>
            <a:r>
              <a:rPr lang="en-US" sz="2900" dirty="0" smtClean="0">
                <a:solidFill>
                  <a:srgbClr val="0070C0"/>
                </a:solidFill>
              </a:rPr>
              <a:t>                                     </a:t>
            </a:r>
            <a:r>
              <a:rPr lang="el-GR" sz="2700" i="1" dirty="0" smtClean="0"/>
              <a:t>(</a:t>
            </a:r>
            <a:r>
              <a:rPr lang="en-US" sz="2700" i="1" dirty="0" smtClean="0"/>
              <a:t>T</a:t>
            </a:r>
            <a:r>
              <a:rPr lang="el-GR" sz="2700" i="1" dirty="0" smtClean="0"/>
              <a:t>α δεδομένα που καταχωρούνται δεν έχουν λάθη)</a:t>
            </a:r>
          </a:p>
          <a:p>
            <a:pPr>
              <a:defRPr/>
            </a:pPr>
            <a:r>
              <a:rPr lang="el-GR" sz="2900" dirty="0" smtClean="0">
                <a:solidFill>
                  <a:srgbClr val="0070C0"/>
                </a:solidFill>
              </a:rPr>
              <a:t>Κοινή χρήση των δεδομένων από πολλές εφαρμογές</a:t>
            </a:r>
            <a:r>
              <a:rPr lang="el-GR" sz="2900" dirty="0" smtClean="0"/>
              <a:t>.</a:t>
            </a:r>
          </a:p>
        </p:txBody>
      </p:sp>
      <p:pic>
        <p:nvPicPr>
          <p:cNvPr id="15366" name="Picture 7" descr="Η αποτελεσματική σχεδίαση μιας βάσης δεδομένων απαιτεί έρευνα και προγραμματισμό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6039" y="3717032"/>
            <a:ext cx="2259311" cy="1218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CF00ED-F665-4EAC-A34A-65F20DFFD5D3}" type="slidenum">
              <a:rPr lang="el-GR" smtClean="0">
                <a:solidFill>
                  <a:srgbClr val="000000"/>
                </a:solidFill>
              </a:rPr>
              <a:pPr eaLnBrk="1" hangingPunct="1"/>
              <a:t>11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17465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32681" y="-15687"/>
            <a:ext cx="78867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l-GR" b="1" u="sng" dirty="0" smtClean="0">
                <a:solidFill>
                  <a:srgbClr val="7030A0"/>
                </a:solidFill>
              </a:rPr>
              <a:t>Μειονεκτήματα</a:t>
            </a:r>
            <a:r>
              <a:rPr lang="el-GR" b="1" dirty="0" smtClean="0"/>
              <a:t> </a:t>
            </a:r>
            <a:br>
              <a:rPr lang="el-GR" b="1" dirty="0" smtClean="0"/>
            </a:br>
            <a:r>
              <a:rPr lang="el-GR" b="1" dirty="0" smtClean="0"/>
              <a:t>των βάσεων δεδομένων. </a:t>
            </a:r>
            <a:endParaRPr lang="en-US" b="1" dirty="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1719263"/>
            <a:ext cx="7634287" cy="3797969"/>
          </a:xfrm>
        </p:spPr>
        <p:txBody>
          <a:bodyPr/>
          <a:lstStyle/>
          <a:p>
            <a:pPr eaLnBrk="1" hangingPunct="1"/>
            <a:r>
              <a:rPr lang="el-GR" sz="2800" dirty="0" smtClean="0">
                <a:solidFill>
                  <a:srgbClr val="7030A0"/>
                </a:solidFill>
              </a:rPr>
              <a:t>Δαπανηρή προμήθεια</a:t>
            </a:r>
            <a:r>
              <a:rPr lang="el-GR" sz="2800" dirty="0" smtClean="0"/>
              <a:t>, </a:t>
            </a:r>
            <a:r>
              <a:rPr lang="el-GR" sz="2800" dirty="0" smtClean="0">
                <a:solidFill>
                  <a:srgbClr val="7030A0"/>
                </a:solidFill>
              </a:rPr>
              <a:t>οργάνωση</a:t>
            </a:r>
            <a:r>
              <a:rPr lang="el-GR" sz="2800" dirty="0" smtClean="0"/>
              <a:t> και </a:t>
            </a:r>
            <a:r>
              <a:rPr lang="el-GR" sz="2800" dirty="0" smtClean="0">
                <a:solidFill>
                  <a:srgbClr val="7030A0"/>
                </a:solidFill>
              </a:rPr>
              <a:t>συντήρηση</a:t>
            </a:r>
            <a:r>
              <a:rPr lang="el-GR" sz="2800" dirty="0" smtClean="0"/>
              <a:t> </a:t>
            </a:r>
          </a:p>
          <a:p>
            <a:pPr eaLnBrk="1" hangingPunct="1">
              <a:buFontTx/>
              <a:buNone/>
            </a:pPr>
            <a:r>
              <a:rPr lang="el-GR" sz="2600" i="1" dirty="0" smtClean="0"/>
              <a:t>    (πολύπλοκο λογισμικό – εκπαίδευση προσωπικού).</a:t>
            </a:r>
          </a:p>
          <a:p>
            <a:pPr eaLnBrk="1" hangingPunct="1"/>
            <a:r>
              <a:rPr lang="el-GR" sz="2800" dirty="0" smtClean="0">
                <a:solidFill>
                  <a:srgbClr val="7030A0"/>
                </a:solidFill>
              </a:rPr>
              <a:t>Απαιτήσεις σε υλικό </a:t>
            </a:r>
          </a:p>
          <a:p>
            <a:pPr eaLnBrk="1" hangingPunct="1">
              <a:buFontTx/>
              <a:buNone/>
            </a:pPr>
            <a:r>
              <a:rPr lang="el-GR" sz="2600" i="1" dirty="0" smtClean="0"/>
              <a:t>   (αναβάθμιση Η/Υ &amp; συσκευών).</a:t>
            </a:r>
          </a:p>
          <a:p>
            <a:pPr eaLnBrk="1" hangingPunct="1"/>
            <a:r>
              <a:rPr lang="el-GR" sz="2800" dirty="0" smtClean="0">
                <a:solidFill>
                  <a:srgbClr val="7030A0"/>
                </a:solidFill>
              </a:rPr>
              <a:t>Κίνδυνος πρόσβασης από μη εξουσιοδοτημένα άτομα </a:t>
            </a:r>
          </a:p>
          <a:p>
            <a:pPr eaLnBrk="1" hangingPunct="1">
              <a:buFontTx/>
              <a:buNone/>
            </a:pPr>
            <a:r>
              <a:rPr lang="el-GR" sz="2200" i="1" dirty="0" smtClean="0"/>
              <a:t>    </a:t>
            </a:r>
            <a:r>
              <a:rPr lang="el-GR" sz="2600" i="1" dirty="0" smtClean="0"/>
              <a:t>(λόγο της συγκέντρωσης των δεδομένων).</a:t>
            </a:r>
          </a:p>
          <a:p>
            <a:pPr eaLnBrk="1" hangingPunct="1">
              <a:buFontTx/>
              <a:buNone/>
            </a:pPr>
            <a:endParaRPr lang="en-US" sz="2600" i="1" dirty="0" smtClean="0"/>
          </a:p>
        </p:txBody>
      </p:sp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5BE56E7-374F-4479-8571-7F825F893F85}" type="slidenum">
              <a:rPr lang="el-GR" smtClean="0">
                <a:solidFill>
                  <a:srgbClr val="000000"/>
                </a:solidFill>
              </a:rPr>
              <a:pPr eaLnBrk="1" hangingPunct="1"/>
              <a:t>12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6918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80"/>
            <a:ext cx="9036496" cy="6842720"/>
          </a:xfrm>
        </p:spPr>
        <p:txBody>
          <a:bodyPr/>
          <a:lstStyle/>
          <a:p>
            <a:pPr algn="ctr"/>
            <a:r>
              <a:rPr lang="el-GR" sz="4000" i="1" dirty="0"/>
              <a:t>Πληροφορική </a:t>
            </a:r>
            <a:r>
              <a:rPr lang="el-GR" sz="4000" i="1" dirty="0" smtClean="0"/>
              <a:t>Γ΄ </a:t>
            </a:r>
            <a:r>
              <a:rPr lang="el-GR" sz="4000" i="1" dirty="0"/>
              <a:t>Γυμνασίου  </a:t>
            </a:r>
            <a:r>
              <a:rPr lang="el-GR" sz="4000" i="1" dirty="0" smtClean="0"/>
              <a:t>  </a:t>
            </a:r>
            <a:r>
              <a:rPr lang="el-GR" sz="4000" i="1" dirty="0"/>
              <a:t>Τετράδιο </a:t>
            </a:r>
            <a:r>
              <a:rPr lang="el-GR" sz="4000" i="1" dirty="0" smtClean="0"/>
              <a:t/>
            </a:r>
            <a:br>
              <a:rPr lang="el-GR" sz="4000" i="1" dirty="0" smtClean="0"/>
            </a:br>
            <a:r>
              <a:rPr lang="el-GR" sz="4000" i="1" dirty="0" smtClean="0"/>
              <a:t>(</a:t>
            </a:r>
            <a:r>
              <a:rPr lang="el-GR" sz="4000" i="1" dirty="0"/>
              <a:t>Φύλλα Εργασίας</a:t>
            </a:r>
            <a:r>
              <a:rPr lang="el-GR" sz="4000" i="1" dirty="0" smtClean="0"/>
              <a:t>)</a:t>
            </a:r>
            <a:br>
              <a:rPr lang="el-GR" sz="4000" i="1" dirty="0" smtClean="0"/>
            </a:br>
            <a:r>
              <a:rPr lang="el-GR" sz="4000" i="1" dirty="0" smtClean="0"/>
              <a:t/>
            </a:r>
            <a:br>
              <a:rPr lang="el-GR" sz="4000" i="1" dirty="0" smtClean="0"/>
            </a:br>
            <a:r>
              <a:rPr lang="en-US" sz="4000" i="1" dirty="0" smtClean="0"/>
              <a:t/>
            </a:r>
            <a:br>
              <a:rPr lang="en-US" sz="4000" i="1" dirty="0" smtClean="0"/>
            </a:br>
            <a:r>
              <a:rPr lang="en-US" sz="4000" i="1" dirty="0" smtClean="0"/>
              <a:t/>
            </a:r>
            <a:br>
              <a:rPr lang="en-US" sz="4000" i="1" dirty="0" smtClean="0"/>
            </a:br>
            <a:r>
              <a:rPr lang="en-US" sz="4000" i="1" dirty="0"/>
              <a:t/>
            </a:r>
            <a:br>
              <a:rPr lang="en-US" sz="4000" i="1" dirty="0"/>
            </a:br>
            <a:r>
              <a:rPr lang="en-US" sz="4000" i="1" dirty="0"/>
              <a:t/>
            </a:r>
            <a:br>
              <a:rPr lang="en-US" sz="4000" i="1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lang="el-GR" sz="4000" i="1" dirty="0">
                <a:solidFill>
                  <a:srgbClr val="FF0000"/>
                </a:solidFill>
              </a:rPr>
              <a:t>ΦΥΛΛΟ ΕΡΓΑΣΙΑΣ Γ</a:t>
            </a:r>
            <a:r>
              <a:rPr lang="en-US" sz="4000" i="1" dirty="0">
                <a:solidFill>
                  <a:srgbClr val="FF0000"/>
                </a:solidFill>
              </a:rPr>
              <a:t>6</a:t>
            </a:r>
            <a:r>
              <a:rPr lang="el-GR" sz="4000" i="1" dirty="0">
                <a:solidFill>
                  <a:srgbClr val="FF0000"/>
                </a:solidFill>
              </a:rPr>
              <a:t>.</a:t>
            </a:r>
            <a:r>
              <a:rPr lang="en-US" sz="4000" i="1" dirty="0">
                <a:solidFill>
                  <a:srgbClr val="FF0000"/>
                </a:solidFill>
              </a:rPr>
              <a:t>M1 </a:t>
            </a:r>
            <a:br>
              <a:rPr lang="en-US" sz="4000" i="1" dirty="0">
                <a:solidFill>
                  <a:srgbClr val="FF0000"/>
                </a:solidFill>
              </a:rPr>
            </a:br>
            <a:r>
              <a:rPr lang="el-GR" sz="4000" i="1" dirty="0">
                <a:solidFill>
                  <a:srgbClr val="FF0000"/>
                </a:solidFill>
              </a:rPr>
              <a:t>Σελ. </a:t>
            </a:r>
            <a:r>
              <a:rPr lang="en-US" sz="4000" i="1" dirty="0">
                <a:solidFill>
                  <a:srgbClr val="FF0000"/>
                </a:solidFill>
              </a:rPr>
              <a:t>51</a:t>
            </a:r>
            <a:r>
              <a:rPr lang="el-GR" sz="4000" i="1" dirty="0">
                <a:solidFill>
                  <a:srgbClr val="FF0000"/>
                </a:solidFill>
              </a:rPr>
              <a:t> - </a:t>
            </a:r>
            <a:r>
              <a:rPr lang="en-US" sz="4000" i="1" dirty="0">
                <a:solidFill>
                  <a:srgbClr val="FF0000"/>
                </a:solidFill>
              </a:rPr>
              <a:t>53</a:t>
            </a:r>
            <a:r>
              <a:rPr lang="el-GR" sz="4000" i="1" dirty="0">
                <a:solidFill>
                  <a:srgbClr val="FF0000"/>
                </a:solidFill>
              </a:rPr>
              <a:t/>
            </a:r>
            <a:br>
              <a:rPr lang="el-GR" sz="4000" i="1" dirty="0">
                <a:solidFill>
                  <a:srgbClr val="FF0000"/>
                </a:solidFill>
              </a:rPr>
            </a:b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2192646"/>
            <a:ext cx="5976664" cy="3108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043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7300" y="320674"/>
            <a:ext cx="7258050" cy="13255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4000" b="1" dirty="0" smtClean="0">
                <a:solidFill>
                  <a:schemeClr val="accent2"/>
                </a:solidFill>
              </a:rPr>
              <a:t>Στόχοι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262506" y="1804475"/>
            <a:ext cx="7886700" cy="4351338"/>
          </a:xfrm>
        </p:spPr>
        <p:txBody>
          <a:bodyPr>
            <a:normAutofit/>
          </a:bodyPr>
          <a:lstStyle/>
          <a:p>
            <a:pPr eaLnBrk="1" hangingPunct="1"/>
            <a:r>
              <a:rPr lang="el-GR" sz="3400" dirty="0" smtClean="0"/>
              <a:t>Τι είναι η Βάση Δεδομένων</a:t>
            </a:r>
          </a:p>
          <a:p>
            <a:pPr eaLnBrk="1" hangingPunct="1"/>
            <a:r>
              <a:rPr lang="el-GR" sz="3400" dirty="0" smtClean="0"/>
              <a:t>Πλεονεκτήματα / Μειονεκτήματα </a:t>
            </a:r>
            <a:r>
              <a:rPr lang="en-US" sz="3400" dirty="0" smtClean="0"/>
              <a:t>                    </a:t>
            </a:r>
            <a:r>
              <a:rPr lang="el-GR" sz="3400" dirty="0" smtClean="0"/>
              <a:t>των βάσεων δεδομένων</a:t>
            </a:r>
            <a:endParaRPr lang="en-US" sz="3400" dirty="0" smtClean="0"/>
          </a:p>
          <a:p>
            <a:pPr eaLnBrk="1" hangingPunct="1"/>
            <a:r>
              <a:rPr lang="el-GR" sz="3400" dirty="0" smtClean="0"/>
              <a:t>Συστήματα Διαχείρισης Βάσεων Δεδομένων (</a:t>
            </a:r>
            <a:r>
              <a:rPr lang="en-US" sz="3400" dirty="0" smtClean="0"/>
              <a:t>DBMS)</a:t>
            </a:r>
            <a:endParaRPr lang="el-GR" sz="3400" dirty="0" smtClean="0"/>
          </a:p>
        </p:txBody>
      </p:sp>
      <p:sp>
        <p:nvSpPr>
          <p:cNvPr id="4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A886B63-8523-414A-8847-9C79B525002D}" type="slidenum">
              <a:rPr lang="el-GR" smtClean="0">
                <a:solidFill>
                  <a:srgbClr val="000000"/>
                </a:solidFill>
              </a:rPr>
              <a:pPr eaLnBrk="1" hangingPunct="1"/>
              <a:t>2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74248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oving Dat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83" y="0"/>
            <a:ext cx="8944105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20502"/>
      </p:ext>
    </p:extLst>
  </p:cSld>
  <p:clrMapOvr>
    <a:masterClrMapping/>
  </p:clrMapOvr>
  <p:transition spd="slow">
    <p:checker dir="vert"/>
    <p:sndAc>
      <p:stSnd>
        <p:snd r:embed="rId4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27272"/>
            <a:ext cx="8316416" cy="981190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defRPr/>
            </a:pPr>
            <a:r>
              <a:rPr lang="el-GR" sz="4000" b="1" i="1" dirty="0" smtClean="0"/>
              <a:t>Τι είναι η βάση Δεδομένων</a:t>
            </a:r>
            <a:r>
              <a:rPr lang="en-GB" sz="4000" b="1" i="1" dirty="0" smtClean="0"/>
              <a:t> (Database);</a:t>
            </a:r>
            <a:endParaRPr lang="en-US" sz="4000" b="1" i="1" dirty="0" smtClean="0"/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3AE3636-576D-4C09-A6E9-BC65744A717A}" type="slidenum">
              <a:rPr lang="el-GR" smtClean="0">
                <a:solidFill>
                  <a:srgbClr val="000000"/>
                </a:solidFill>
              </a:rPr>
              <a:pPr eaLnBrk="1" hangingPunct="1"/>
              <a:t>4</a:t>
            </a:fld>
            <a:endParaRPr lang="el-GR" smtClean="0">
              <a:solidFill>
                <a:srgbClr val="000000"/>
              </a:solidFill>
            </a:endParaRPr>
          </a:p>
        </p:txBody>
      </p:sp>
      <p:pic>
        <p:nvPicPr>
          <p:cNvPr id="3" name="ti-in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496" y="908720"/>
            <a:ext cx="9108504" cy="515483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178574"/>
            <a:ext cx="9144000" cy="4154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l-GR" sz="2100" b="1" dirty="0">
                <a:latin typeface="Arial" charset="0"/>
              </a:rPr>
              <a:t>Οι βάσεις δεδομένων μπορεί να είναι </a:t>
            </a:r>
            <a:r>
              <a:rPr lang="el-GR" sz="2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έντυπες</a:t>
            </a:r>
            <a:r>
              <a:rPr lang="el-GR" sz="2100" b="1" dirty="0">
                <a:latin typeface="Arial" charset="0"/>
              </a:rPr>
              <a:t> όσο και </a:t>
            </a:r>
            <a:r>
              <a:rPr lang="el-GR" sz="21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ηλεκτρονικές</a:t>
            </a:r>
            <a:r>
              <a:rPr lang="el-GR" sz="2100" b="1" dirty="0">
                <a:latin typeface="Arial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31491790"/>
      </p:ext>
    </p:extLst>
  </p:cSld>
  <p:clrMapOvr>
    <a:masterClrMapping/>
  </p:clrMapOvr>
  <p:transition spd="slow">
    <p:checker dir="vert"/>
    <p:sndAc>
      <p:stSnd>
        <p:snd r:embed="rId5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01378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48219"/>
            <a:ext cx="7886700" cy="1136566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l-GR" sz="4000" b="1" dirty="0" smtClean="0">
                <a:solidFill>
                  <a:schemeClr val="accent2"/>
                </a:solidFill>
              </a:rPr>
              <a:t>Τηλεφωνικός κατάλογος</a:t>
            </a:r>
            <a:endParaRPr lang="en-US" sz="4000" b="1" dirty="0" smtClean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1988840"/>
            <a:ext cx="2872333" cy="32826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9113" y="5661248"/>
            <a:ext cx="4779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b="1" i="1" dirty="0"/>
              <a:t>Αναζήτησε στοιχεία </a:t>
            </a:r>
            <a:r>
              <a:rPr lang="el-GR" sz="2400" b="1" i="1" dirty="0" smtClean="0"/>
              <a:t>επικοινωνίας</a:t>
            </a:r>
            <a:r>
              <a:rPr lang="en-US" sz="2400" b="1" i="1" dirty="0" smtClean="0"/>
              <a:t> …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548321429"/>
      </p:ext>
    </p:extLst>
  </p:cSld>
  <p:clrMapOvr>
    <a:masterClrMapping/>
  </p:clrMapOvr>
  <p:transition spd="slow">
    <p:checker dir="vert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116632"/>
            <a:ext cx="78867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l-GR" sz="4000" b="1" dirty="0" smtClean="0"/>
              <a:t>Πότε απαιτείται η Χρήση της</a:t>
            </a:r>
            <a:r>
              <a:rPr lang="en-US" sz="4000" b="1" dirty="0" smtClean="0"/>
              <a:t>                </a:t>
            </a:r>
            <a:r>
              <a:rPr lang="el-GR" sz="4000" b="1" dirty="0" smtClean="0"/>
              <a:t> Βάσης Δεδομένων;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1600200"/>
            <a:ext cx="7705725" cy="5121276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l-GR" sz="2400" dirty="0" smtClean="0"/>
              <a:t>Η δημιουργία μιας βάσης δεδομένων απαιτείτε </a:t>
            </a:r>
            <a:r>
              <a:rPr lang="el-GR" sz="2400" i="1" u="sng" dirty="0" smtClean="0"/>
              <a:t>όταν ο όγκος των δεδομένων είναι πολύ μεγάλος</a:t>
            </a:r>
            <a:r>
              <a:rPr lang="el-GR" sz="2400" dirty="0" smtClean="0"/>
              <a:t> και </a:t>
            </a:r>
            <a:r>
              <a:rPr lang="el-GR" sz="2400" i="1" u="sng" dirty="0" smtClean="0"/>
              <a:t>η διαχείριση, η οργάνωση, η ασφάλεια, η ακρίβεια</a:t>
            </a:r>
            <a:r>
              <a:rPr lang="el-GR" sz="2400" dirty="0" smtClean="0"/>
              <a:t> και η </a:t>
            </a:r>
            <a:r>
              <a:rPr lang="el-GR" sz="2400" i="1" u="sng" dirty="0" smtClean="0"/>
              <a:t>γρήγορη ανεύρεση </a:t>
            </a:r>
            <a:r>
              <a:rPr lang="el-GR" sz="2400" dirty="0" smtClean="0"/>
              <a:t>τους είναι πολύ σημαντική</a:t>
            </a:r>
            <a:r>
              <a:rPr lang="en-US" sz="2400" dirty="0" smtClean="0"/>
              <a:t>: </a:t>
            </a:r>
            <a:r>
              <a:rPr lang="el-GR" sz="2400" dirty="0" smtClean="0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l-GR" sz="2400" dirty="0" smtClean="0"/>
              <a:t>	Π.χ.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400" dirty="0" smtClean="0"/>
              <a:t>Τα στοιχεία υπαλλήλων, πελατών, προμηθευτών και παραγγελιών μιας εμπορικής επιχείρησης. 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400" dirty="0" smtClean="0"/>
              <a:t>Τα στοιχεία υλικών μιας αποθήκης. 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400" dirty="0" smtClean="0"/>
              <a:t>Τα στοιχεία ταινιών, πελατών και δανεισμών ενός </a:t>
            </a:r>
            <a:r>
              <a:rPr lang="en-US" sz="2400" dirty="0" smtClean="0"/>
              <a:t>DVD CLUB</a:t>
            </a:r>
            <a:r>
              <a:rPr lang="el-GR" sz="2400" dirty="0" smtClean="0"/>
              <a:t>. 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400" dirty="0" smtClean="0"/>
              <a:t>Τα στοιχεία υπαλλήλων, γιατρών, ασθενών αλλά και υλικών ενός νοσοκομείου. </a:t>
            </a:r>
          </a:p>
          <a:p>
            <a:pPr lvl="1" eaLnBrk="1" hangingPunct="1">
              <a:lnSpc>
                <a:spcPct val="90000"/>
              </a:lnSpc>
            </a:pPr>
            <a:r>
              <a:rPr lang="el-GR" sz="2400" dirty="0" smtClean="0"/>
              <a:t>Τα στοιχεία βιβλίων, χρηστών (δανειστών) και δανεισμών μιας βιβλιοθήκης. 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4CCE82C-B9B0-455F-8BBF-5F8756C40175}" type="slidenum">
              <a:rPr lang="el-GR" smtClean="0">
                <a:solidFill>
                  <a:srgbClr val="000000"/>
                </a:solidFill>
              </a:rPr>
              <a:pPr eaLnBrk="1" hangingPunct="1"/>
              <a:t>6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5164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80780" y="344449"/>
            <a:ext cx="7930207" cy="95408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l-GR" sz="3100" b="1" dirty="0" smtClean="0">
                <a:latin typeface="Arial" charset="0"/>
              </a:rPr>
              <a:t>Παραδείγματα </a:t>
            </a:r>
            <a:r>
              <a:rPr lang="el-GR" sz="3100" b="1" dirty="0" smtClean="0">
                <a:solidFill>
                  <a:srgbClr val="FF0000"/>
                </a:solidFill>
                <a:latin typeface="Arial" charset="0"/>
              </a:rPr>
              <a:t>Έντυπων Βάσεων Δεδομένων</a:t>
            </a:r>
            <a:r>
              <a:rPr lang="el-GR" sz="3100" b="1" dirty="0" smtClean="0">
                <a:latin typeface="Arial" charset="0"/>
              </a:rPr>
              <a:t> από την καθημερινή μας ζωή</a:t>
            </a:r>
            <a:endParaRPr lang="en-US" sz="3100" b="1" dirty="0" smtClean="0">
              <a:latin typeface="Arial" charset="0"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1080780" y="1467414"/>
            <a:ext cx="8151019" cy="5085184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el-GR" sz="2400" b="1" u="sng" dirty="0" smtClean="0"/>
              <a:t>Ο τηλεφωνικός κατάλογος</a:t>
            </a:r>
            <a:r>
              <a:rPr lang="el-GR" sz="2400" b="1" dirty="0" smtClean="0"/>
              <a:t>:</a:t>
            </a:r>
            <a:r>
              <a:rPr lang="el-GR" sz="2400" dirty="0" smtClean="0"/>
              <a:t> περιέχει </a:t>
            </a:r>
            <a:r>
              <a:rPr lang="el-GR" sz="2400" b="1" u="sng" dirty="0" smtClean="0"/>
              <a:t>ονόματα,</a:t>
            </a:r>
            <a:r>
              <a:rPr lang="el-GR" sz="2400" dirty="0" smtClean="0"/>
              <a:t> </a:t>
            </a:r>
            <a:r>
              <a:rPr lang="el-GR" sz="2400" b="1" u="sng" dirty="0" smtClean="0"/>
              <a:t>διευθύνσεις</a:t>
            </a:r>
            <a:r>
              <a:rPr lang="el-GR" sz="2400" dirty="0" smtClean="0"/>
              <a:t> και </a:t>
            </a:r>
            <a:r>
              <a:rPr lang="el-GR" sz="2400" b="1" u="sng" dirty="0" smtClean="0"/>
              <a:t>τηλέφωνα</a:t>
            </a:r>
            <a:r>
              <a:rPr lang="el-GR" sz="2400" dirty="0" smtClean="0"/>
              <a:t> που σχετίζονται μεταξύ τους γιατί είναι τα στοιχεία των συνδρομητών του τηλεφωνικού δικτύου. Ταξινόμηση αλφαβητική ως προς το επίθετο.</a:t>
            </a:r>
            <a:endParaRPr lang="el-GR" sz="2400" b="1" u="sng" dirty="0" smtClean="0"/>
          </a:p>
          <a:p>
            <a:pPr eaLnBrk="1" hangingPunct="1">
              <a:lnSpc>
                <a:spcPct val="80000"/>
              </a:lnSpc>
            </a:pPr>
            <a:r>
              <a:rPr lang="el-GR" sz="2400" b="1" u="sng" dirty="0" smtClean="0"/>
              <a:t>Το λεξικό</a:t>
            </a:r>
            <a:r>
              <a:rPr lang="el-GR" sz="2400" b="1" dirty="0" smtClean="0"/>
              <a:t>:</a:t>
            </a:r>
            <a:r>
              <a:rPr lang="el-GR" sz="2400" dirty="0" smtClean="0"/>
              <a:t> περιέχει τις </a:t>
            </a:r>
            <a:r>
              <a:rPr lang="el-GR" sz="2400" b="1" u="sng" dirty="0" smtClean="0"/>
              <a:t>λέξεις</a:t>
            </a:r>
            <a:r>
              <a:rPr lang="el-GR" sz="2400" dirty="0" smtClean="0"/>
              <a:t> και τις αντίστοιχες </a:t>
            </a:r>
            <a:r>
              <a:rPr lang="el-GR" sz="2400" b="1" u="sng" dirty="0" smtClean="0"/>
              <a:t>ερμηνείες</a:t>
            </a:r>
            <a:r>
              <a:rPr lang="el-GR" sz="2400" dirty="0" smtClean="0"/>
              <a:t> των λέξεων για να καταλάβουμε τι σημαίνει η κάθε λέξη. Ταξινόμηση αλφαβητική ως προς τη λέξη.</a:t>
            </a:r>
            <a:endParaRPr lang="el-GR" sz="2400" b="1" u="sng" dirty="0" smtClean="0"/>
          </a:p>
          <a:p>
            <a:pPr eaLnBrk="1" hangingPunct="1">
              <a:lnSpc>
                <a:spcPct val="80000"/>
              </a:lnSpc>
            </a:pPr>
            <a:r>
              <a:rPr lang="el-GR" sz="2400" b="1" u="sng" dirty="0" smtClean="0"/>
              <a:t>Το πρόγραμμα της τηλεόρασης</a:t>
            </a:r>
            <a:r>
              <a:rPr lang="el-GR" sz="2400" b="1" dirty="0" smtClean="0"/>
              <a:t>:</a:t>
            </a:r>
            <a:r>
              <a:rPr lang="el-GR" sz="2400" dirty="0" smtClean="0"/>
              <a:t> περιέχει </a:t>
            </a:r>
            <a:r>
              <a:rPr lang="el-GR" sz="2400" b="1" u="sng" dirty="0" smtClean="0"/>
              <a:t>ονόματα καναλιών </a:t>
            </a:r>
            <a:r>
              <a:rPr lang="el-GR" sz="2400" dirty="0" smtClean="0"/>
              <a:t>τις </a:t>
            </a:r>
            <a:r>
              <a:rPr lang="el-GR" sz="2400" b="1" u="sng" dirty="0" smtClean="0"/>
              <a:t>μέρες</a:t>
            </a:r>
            <a:r>
              <a:rPr lang="el-GR" sz="2400" dirty="0" smtClean="0"/>
              <a:t> τις </a:t>
            </a:r>
            <a:r>
              <a:rPr lang="el-GR" sz="2400" b="1" u="sng" dirty="0" smtClean="0"/>
              <a:t>ώρες</a:t>
            </a:r>
            <a:r>
              <a:rPr lang="el-GR" sz="2400" dirty="0" smtClean="0"/>
              <a:t> και τις </a:t>
            </a:r>
            <a:r>
              <a:rPr lang="el-GR" sz="2400" b="1" u="sng" dirty="0" smtClean="0"/>
              <a:t>εκπομπές</a:t>
            </a:r>
            <a:r>
              <a:rPr lang="el-GR" sz="2400" dirty="0" smtClean="0"/>
              <a:t> που θα παρουσιαστούν κατά την διάρκεια μιας συγκεκριμένης χρονικής περιόδου. Ταξινόμηση ως προς την ημερομηνία / μέρα, κανάλια, ώρα.</a:t>
            </a:r>
            <a:endParaRPr lang="el-GR" sz="2400" b="1" u="sng" dirty="0" smtClean="0"/>
          </a:p>
          <a:p>
            <a:pPr eaLnBrk="1" hangingPunct="1">
              <a:lnSpc>
                <a:spcPct val="80000"/>
              </a:lnSpc>
            </a:pPr>
            <a:r>
              <a:rPr lang="el-GR" sz="2400" b="1" u="sng" dirty="0" smtClean="0"/>
              <a:t>Το αρχείο ταυτοτήτων</a:t>
            </a:r>
            <a:r>
              <a:rPr lang="el-GR" sz="2400" b="1" dirty="0" smtClean="0"/>
              <a:t>:</a:t>
            </a:r>
            <a:r>
              <a:rPr lang="el-GR" sz="2400" dirty="0" smtClean="0"/>
              <a:t> περιέχει </a:t>
            </a:r>
            <a:r>
              <a:rPr lang="el-GR" sz="2400" b="1" dirty="0" smtClean="0"/>
              <a:t>αριθμό ταυτότητας</a:t>
            </a:r>
            <a:r>
              <a:rPr lang="el-GR" sz="2400" dirty="0" smtClean="0"/>
              <a:t>, </a:t>
            </a:r>
            <a:r>
              <a:rPr lang="el-GR" sz="2400" b="1" dirty="0" smtClean="0"/>
              <a:t>όνομα</a:t>
            </a:r>
            <a:r>
              <a:rPr lang="el-GR" sz="2400" dirty="0" smtClean="0"/>
              <a:t>, </a:t>
            </a:r>
            <a:r>
              <a:rPr lang="el-GR" sz="2400" b="1" dirty="0" smtClean="0"/>
              <a:t>διεύθυνση</a:t>
            </a:r>
            <a:r>
              <a:rPr lang="el-GR" sz="2400" dirty="0" smtClean="0"/>
              <a:t>, </a:t>
            </a:r>
            <a:r>
              <a:rPr lang="el-GR" sz="2400" b="1" dirty="0" smtClean="0"/>
              <a:t>όνομα πατέρα</a:t>
            </a:r>
            <a:r>
              <a:rPr lang="el-GR" sz="2400" dirty="0" smtClean="0"/>
              <a:t>, </a:t>
            </a:r>
            <a:r>
              <a:rPr lang="el-GR" sz="2400" b="1" dirty="0" smtClean="0"/>
              <a:t>ημερομηνία γεννήσεως</a:t>
            </a:r>
            <a:r>
              <a:rPr lang="el-GR" sz="2400" dirty="0" smtClean="0"/>
              <a:t>, </a:t>
            </a:r>
            <a:r>
              <a:rPr lang="el-GR" sz="2400" b="1" dirty="0" smtClean="0"/>
              <a:t>φωτογραφία</a:t>
            </a:r>
            <a:r>
              <a:rPr lang="el-GR" sz="2400" dirty="0" smtClean="0"/>
              <a:t> κ.α.. Ταξινόμηση αριθμητική ως προς τον αριθμό ταυτότητας.</a:t>
            </a:r>
            <a:endParaRPr lang="en-US" sz="2400" dirty="0" smtClean="0"/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267BE5E-3FE5-4E2F-9FAA-5AB4A067BC6B}" type="slidenum">
              <a:rPr lang="el-GR" smtClean="0">
                <a:solidFill>
                  <a:srgbClr val="000000"/>
                </a:solidFill>
              </a:rPr>
              <a:pPr eaLnBrk="1" hangingPunct="1"/>
              <a:t>7</a:t>
            </a:fld>
            <a:endParaRPr lang="el-G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214780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16632"/>
            <a:ext cx="78867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l-GR" sz="3100" b="1" dirty="0">
                <a:latin typeface="Arial" charset="0"/>
              </a:rPr>
              <a:t>Παραδείγματα </a:t>
            </a:r>
            <a:r>
              <a:rPr lang="el-GR" sz="3100" b="1" dirty="0" smtClean="0">
                <a:solidFill>
                  <a:srgbClr val="FF0000"/>
                </a:solidFill>
              </a:rPr>
              <a:t>Ηλεκτρονικών βάσεων Δεδομένων </a:t>
            </a:r>
            <a:r>
              <a:rPr lang="el-GR" sz="3100" b="1" dirty="0">
                <a:latin typeface="Arial" charset="0"/>
              </a:rPr>
              <a:t>από την καθημερινή μας ζωή</a:t>
            </a:r>
            <a:endParaRPr lang="el-GR" sz="3100" b="1" dirty="0" smtClean="0">
              <a:solidFill>
                <a:srgbClr val="FF0000"/>
              </a:solidFill>
            </a:endParaRP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572F48-A004-450F-B8FF-8D2B600CAC7E}" type="slidenum">
              <a:rPr lang="el-GR" smtClean="0">
                <a:solidFill>
                  <a:srgbClr val="000000"/>
                </a:solidFill>
              </a:rPr>
              <a:pPr eaLnBrk="1" hangingPunct="1"/>
              <a:t>8</a:t>
            </a:fld>
            <a:endParaRPr lang="el-GR" smtClean="0">
              <a:solidFill>
                <a:srgbClr val="000000"/>
              </a:solidFill>
            </a:endParaRPr>
          </a:p>
        </p:txBody>
      </p:sp>
      <p:pic>
        <p:nvPicPr>
          <p:cNvPr id="4" name="paradigmata-ilektronikon-D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74" y="1268760"/>
            <a:ext cx="9132425" cy="5589240"/>
          </a:xfrm>
          <a:prstGeom prst="rect">
            <a:avLst/>
          </a:prstGeom>
        </p:spPr>
      </p:pic>
      <p:sp>
        <p:nvSpPr>
          <p:cNvPr id="5" name="6-Point Star 4"/>
          <p:cNvSpPr/>
          <p:nvPr/>
        </p:nvSpPr>
        <p:spPr>
          <a:xfrm>
            <a:off x="184159" y="124339"/>
            <a:ext cx="866081" cy="8640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1/2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83925"/>
      </p:ext>
    </p:extLst>
  </p:cSld>
  <p:clrMapOvr>
    <a:masterClrMapping/>
  </p:clrMapOvr>
  <p:transition spd="slow">
    <p:checker dir="vert"/>
    <p:sndAc>
      <p:stSnd>
        <p:snd r:embed="rId5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16632"/>
            <a:ext cx="78867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l-GR" sz="3100" b="1" dirty="0">
                <a:latin typeface="Arial" charset="0"/>
              </a:rPr>
              <a:t>Παραδείγματα </a:t>
            </a:r>
            <a:r>
              <a:rPr lang="el-GR" sz="3100" b="1" dirty="0" smtClean="0">
                <a:solidFill>
                  <a:srgbClr val="FF0000"/>
                </a:solidFill>
              </a:rPr>
              <a:t>Ηλεκτρονικών βάσεων Δεδομένων </a:t>
            </a:r>
            <a:r>
              <a:rPr lang="el-GR" sz="3100" b="1" dirty="0">
                <a:latin typeface="Arial" charset="0"/>
              </a:rPr>
              <a:t>από την καθημερινή μας ζωή</a:t>
            </a:r>
            <a:endParaRPr lang="el-GR" sz="3100" b="1" dirty="0" smtClean="0">
              <a:solidFill>
                <a:srgbClr val="FF0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187450" y="1484313"/>
            <a:ext cx="7956550" cy="5373687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l-GR" sz="2600" dirty="0" smtClean="0"/>
              <a:t>Όταν η βάση δεδομένων βρίσκεται σε ηλεκτρονική μορφή τότε έχουμε μια ηλεκτρονική βάση δεδομένων.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600" dirty="0" smtClean="0"/>
              <a:t>Για τη δημιουργία μιας ηλεκτρονικής βάσης δεδομένων χρησιμοποιείτε ειδικό λογισμικό που ονομάζεται </a:t>
            </a:r>
            <a:r>
              <a:rPr lang="el-GR" sz="2600" b="1" i="1" dirty="0" smtClean="0">
                <a:solidFill>
                  <a:schemeClr val="tx2"/>
                </a:solidFill>
              </a:rPr>
              <a:t>Σύστημα διαχείρισης βάσης δεδομένων</a:t>
            </a:r>
            <a:r>
              <a:rPr lang="el-GR" sz="2600" dirty="0" smtClean="0"/>
              <a:t> (ΣΔΒΔ).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600" dirty="0" smtClean="0"/>
              <a:t>Εμείς θα δούμε πως φτιάχνουμε μια βάση δεδομένων χρησιμοποιώντας το λογισμικό ΣΔΒΔ </a:t>
            </a:r>
            <a:r>
              <a:rPr lang="en-GB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MS ACCESS.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l-GR" sz="2600" dirty="0" smtClean="0"/>
              <a:t>Παραδείγματα Ηλεκτρονικών βάσεων</a:t>
            </a:r>
            <a:r>
              <a:rPr lang="en-GB" sz="2600" dirty="0" smtClean="0"/>
              <a:t>: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l-GR" sz="2600" i="1" dirty="0" smtClean="0">
                <a:hlinkClick r:id="rId4"/>
              </a:rPr>
              <a:t>Ηλεκτρονικό Λεξικό</a:t>
            </a:r>
            <a:endParaRPr lang="el-GR" sz="2600" i="1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l-GR" sz="2600" i="1" dirty="0" smtClean="0">
                <a:hlinkClick r:id="rId5"/>
              </a:rPr>
              <a:t>Τηλεφωνικός Κατάλογος της </a:t>
            </a:r>
            <a:r>
              <a:rPr lang="en-GB" sz="2600" i="1" dirty="0" smtClean="0">
                <a:hlinkClick r:id="rId5"/>
              </a:rPr>
              <a:t>CYTA</a:t>
            </a:r>
            <a:r>
              <a:rPr lang="en-GB" sz="2600" dirty="0" smtClean="0">
                <a:hlinkClick r:id="rId5"/>
              </a:rPr>
              <a:t> </a:t>
            </a:r>
            <a:endParaRPr lang="en-GB" sz="26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l-GR" sz="2600" dirty="0" smtClean="0">
                <a:hlinkClick r:id="rId6"/>
              </a:rPr>
              <a:t>Ηλεκτρονικές Εγκυκλοπαίδειες</a:t>
            </a:r>
            <a:endParaRPr lang="el-GR" sz="26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l-GR" sz="2600" dirty="0" smtClean="0"/>
              <a:t>Κτλ.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7572F48-A004-450F-B8FF-8D2B600CAC7E}" type="slidenum">
              <a:rPr lang="el-GR" smtClean="0">
                <a:solidFill>
                  <a:srgbClr val="000000"/>
                </a:solidFill>
              </a:rPr>
              <a:pPr eaLnBrk="1" hangingPunct="1"/>
              <a:t>9</a:t>
            </a:fld>
            <a:endParaRPr lang="el-GR" smtClean="0">
              <a:solidFill>
                <a:srgbClr val="000000"/>
              </a:solidFill>
            </a:endParaRPr>
          </a:p>
        </p:txBody>
      </p:sp>
      <p:pic>
        <p:nvPicPr>
          <p:cNvPr id="13317" name="Picture 6" descr="FPO_toon_computer_ke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013325"/>
            <a:ext cx="1223963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6-Point Star 5"/>
          <p:cNvSpPr/>
          <p:nvPr/>
        </p:nvSpPr>
        <p:spPr>
          <a:xfrm>
            <a:off x="184159" y="124339"/>
            <a:ext cx="866081" cy="864096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305134"/>
      </p:ext>
    </p:extLst>
  </p:cSld>
  <p:clrMapOvr>
    <a:masterClrMapping/>
  </p:clrMapOvr>
  <p:transition spd="slow">
    <p:checker dir="vert"/>
    <p:sndAc>
      <p:stSnd>
        <p:snd r:embed="rId3" name="arrow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196</TotalTime>
  <Words>604</Words>
  <Application>Microsoft Office PowerPoint</Application>
  <PresentationFormat>On-screen Show (4:3)</PresentationFormat>
  <Paragraphs>111</Paragraphs>
  <Slides>13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Georgia</vt:lpstr>
      <vt:lpstr>Trebuchet MS</vt:lpstr>
      <vt:lpstr>Wingdings</vt:lpstr>
      <vt:lpstr>Slipstream</vt:lpstr>
      <vt:lpstr>Office Theme</vt:lpstr>
      <vt:lpstr>1_Office Theme</vt:lpstr>
      <vt:lpstr>'Εισαγωγή στις Βάσεις Δεδομένων</vt:lpstr>
      <vt:lpstr>Στόχοι</vt:lpstr>
      <vt:lpstr>PowerPoint Presentation</vt:lpstr>
      <vt:lpstr>Τι είναι η βάση Δεδομένων (Database);</vt:lpstr>
      <vt:lpstr>Τηλεφωνικός κατάλογος</vt:lpstr>
      <vt:lpstr>Πότε απαιτείται η Χρήση της                 Βάσης Δεδομένων;</vt:lpstr>
      <vt:lpstr>Παραδείγματα Έντυπων Βάσεων Δεδομένων από την καθημερινή μας ζωή</vt:lpstr>
      <vt:lpstr>Παραδείγματα Ηλεκτρονικών βάσεων Δεδομένων από την καθημερινή μας ζωή</vt:lpstr>
      <vt:lpstr>Παραδείγματα Ηλεκτρονικών βάσεων Δεδομένων από την καθημερινή μας ζωή</vt:lpstr>
      <vt:lpstr>Συστήματα Διαχείρισης Βάσεων Δεδομένων (ΣΔΒΔDBMS)</vt:lpstr>
      <vt:lpstr>Πλεονεκτήματα  δημιουργίας Βάσης Δεδομένων</vt:lpstr>
      <vt:lpstr>Μειονεκτήματα  των βάσεων δεδομένων. </vt:lpstr>
      <vt:lpstr>Πληροφορική Γ΄ Γυμνασίου    Τετράδιο  (Φύλλα Εργασίας)       ΦΥΛΛΟ ΕΡΓΑΣΙΑΣ Γ6.M1  Σελ. 51 - 53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Β1.1 Αναπαράσταση Δεδομένων και Χωρητικότητα Μονάδων Αποθήκευσης </dc:title>
  <dc:creator>Admin</dc:creator>
  <cp:lastModifiedBy>User</cp:lastModifiedBy>
  <cp:revision>31</cp:revision>
  <dcterms:created xsi:type="dcterms:W3CDTF">2012-09-12T07:04:19Z</dcterms:created>
  <dcterms:modified xsi:type="dcterms:W3CDTF">2018-02-06T14:21:52Z</dcterms:modified>
</cp:coreProperties>
</file>